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handoutMasterIdLst>
    <p:handoutMasterId r:id="rId19"/>
  </p:handoutMasterIdLst>
  <p:sldIdLst>
    <p:sldId id="256" r:id="rId2"/>
    <p:sldId id="257" r:id="rId3"/>
    <p:sldId id="258" r:id="rId4"/>
    <p:sldId id="276" r:id="rId5"/>
    <p:sldId id="259" r:id="rId6"/>
    <p:sldId id="260" r:id="rId7"/>
    <p:sldId id="261" r:id="rId8"/>
    <p:sldId id="262" r:id="rId9"/>
    <p:sldId id="263" r:id="rId10"/>
    <p:sldId id="267" r:id="rId11"/>
    <p:sldId id="280" r:id="rId12"/>
    <p:sldId id="269" r:id="rId13"/>
    <p:sldId id="281" r:id="rId14"/>
    <p:sldId id="272" r:id="rId15"/>
    <p:sldId id="270" r:id="rId16"/>
    <p:sldId id="273" r:id="rId17"/>
    <p:sldId id="274" r:id="rId18"/>
  </p:sldIdLst>
  <p:sldSz cx="9144000" cy="6858000" type="screen4x3"/>
  <p:notesSz cx="6735763" cy="986948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144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4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144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02E80C-EB96-4D9F-82DB-45D0C6B7FDC6}" type="slidenum">
              <a:rPr lang="en-GB"/>
              <a:pPr>
                <a:defRPr/>
              </a:pPr>
              <a:t>‹#›</a:t>
            </a:fld>
            <a:endParaRPr lang="en-GB"/>
          </a:p>
        </p:txBody>
      </p:sp>
    </p:spTree>
    <p:extLst>
      <p:ext uri="{BB962C8B-B14F-4D97-AF65-F5344CB8AC3E}">
        <p14:creationId xmlns:p14="http://schemas.microsoft.com/office/powerpoint/2010/main" val="33612720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pPr>
                <a:defRPr/>
              </a:pPr>
              <a:endParaRPr lang="en-US"/>
            </a:p>
          </p:txBody>
        </p:sp>
      </p:grpSp>
      <p:sp>
        <p:nvSpPr>
          <p:cNvPr id="5940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GB"/>
              <a:t>Click to edit Master subtitle style</a:t>
            </a:r>
          </a:p>
        </p:txBody>
      </p:sp>
      <p:sp>
        <p:nvSpPr>
          <p:cNvPr id="5940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GB"/>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GB"/>
          </a:p>
        </p:txBody>
      </p:sp>
      <p:sp>
        <p:nvSpPr>
          <p:cNvPr id="11" name="Rectangle 10"/>
          <p:cNvSpPr>
            <a:spLocks noGrp="1" noChangeArrowheads="1"/>
          </p:cNvSpPr>
          <p:nvPr>
            <p:ph type="ftr" sz="quarter" idx="11"/>
          </p:nvPr>
        </p:nvSpPr>
        <p:spPr/>
        <p:txBody>
          <a:bodyPr/>
          <a:lstStyle>
            <a:lvl1pPr algn="r">
              <a:defRPr/>
            </a:lvl1pPr>
          </a:lstStyle>
          <a:p>
            <a:pPr>
              <a:defRPr/>
            </a:pPr>
            <a:endParaRPr lang="en-GB"/>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E4DCBEB6-FF1E-4CC3-9E7D-6BB210D9F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F2D402EA-BDC8-49BE-9D05-8DA9474CA09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AC6B99B9-A04E-47E1-B68C-77DCE3A3CB9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AF3DA969-823D-4F26-9B09-254B072553C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5530F1CC-DD11-4FB5-976E-A4906375F17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C60F1D31-8576-4853-9F0C-613029F7FC2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8F735E4C-806D-4722-AB26-B27726BF6A2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5A2E8880-217B-4537-B4D0-D3D0B4B4309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273B9CA5-8388-4378-9AAF-1958139DD50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FF6A2FB3-D5CC-468C-A4DB-75F31D743A9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52A22BBF-DEA8-467D-A1AE-7C903F7C693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p:spPr>
            <p:txBody>
              <a:bodyPr wrap="none" anchor="ctr"/>
              <a:lstStyle/>
              <a:p>
                <a:pPr>
                  <a:defRPr/>
                </a:pPr>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pPr>
                  <a:defRPr/>
                </a:pPr>
                <a:endParaRPr lang="en-GB"/>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pPr>
                  <a:defRPr/>
                </a:pPr>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en-GB"/>
          </a:p>
        </p:txBody>
      </p:sp>
      <p:sp>
        <p:nvSpPr>
          <p:cNvPr id="5838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5838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3D212D0B-B01F-4141-BC53-365811DA479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activelearnprimary.co.uk/"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ctivelearnprimary.co.u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GB" smtClean="0"/>
              <a:t>Foundation Literacy and Maths Meeting</a:t>
            </a:r>
          </a:p>
        </p:txBody>
      </p:sp>
      <p:sp>
        <p:nvSpPr>
          <p:cNvPr id="3075" name="Rectangle 3"/>
          <p:cNvSpPr>
            <a:spLocks noGrp="1" noChangeArrowheads="1"/>
          </p:cNvSpPr>
          <p:nvPr>
            <p:ph type="subTitle" idx="1"/>
          </p:nvPr>
        </p:nvSpPr>
        <p:spPr/>
        <p:txBody>
          <a:bodyPr/>
          <a:lstStyle/>
          <a:p>
            <a:pPr algn="r" eaLnBrk="1" hangingPunct="1"/>
            <a:r>
              <a:rPr lang="en-GB" dirty="0" smtClean="0"/>
              <a:t> January 2017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GB" dirty="0" smtClean="0"/>
              <a:t>Phonics homework</a:t>
            </a:r>
          </a:p>
        </p:txBody>
      </p:sp>
      <p:sp>
        <p:nvSpPr>
          <p:cNvPr id="14339" name="Rectangle 3"/>
          <p:cNvSpPr>
            <a:spLocks noGrp="1" noChangeArrowheads="1"/>
          </p:cNvSpPr>
          <p:nvPr>
            <p:ph type="body" idx="1"/>
          </p:nvPr>
        </p:nvSpPr>
        <p:spPr/>
        <p:txBody>
          <a:bodyPr/>
          <a:lstStyle/>
          <a:p>
            <a:pPr eaLnBrk="1" hangingPunct="1">
              <a:lnSpc>
                <a:spcPct val="80000"/>
              </a:lnSpc>
            </a:pPr>
            <a:r>
              <a:rPr lang="en-GB" sz="2400" dirty="0" smtClean="0"/>
              <a:t>Speed Sounds [phonemes, the unit of sound that either an individual letter makes or a group of letters]</a:t>
            </a:r>
          </a:p>
          <a:p>
            <a:pPr eaLnBrk="1" hangingPunct="1">
              <a:lnSpc>
                <a:spcPct val="80000"/>
              </a:lnSpc>
            </a:pPr>
            <a:r>
              <a:rPr lang="en-GB" sz="2400" dirty="0" smtClean="0"/>
              <a:t>Words for blending to read</a:t>
            </a:r>
          </a:p>
          <a:p>
            <a:pPr eaLnBrk="1" hangingPunct="1">
              <a:lnSpc>
                <a:spcPct val="80000"/>
              </a:lnSpc>
            </a:pPr>
            <a:r>
              <a:rPr lang="en-GB" sz="2400" dirty="0" smtClean="0"/>
              <a:t>Phoneme frame</a:t>
            </a:r>
          </a:p>
          <a:p>
            <a:pPr eaLnBrk="1" hangingPunct="1">
              <a:lnSpc>
                <a:spcPct val="80000"/>
              </a:lnSpc>
            </a:pPr>
            <a:r>
              <a:rPr lang="en-GB" sz="2400" dirty="0" smtClean="0"/>
              <a:t>Letters to use with the phoneme frame</a:t>
            </a:r>
          </a:p>
          <a:p>
            <a:pPr eaLnBrk="1" hangingPunct="1">
              <a:lnSpc>
                <a:spcPct val="80000"/>
              </a:lnSpc>
            </a:pPr>
            <a:r>
              <a:rPr lang="en-GB" sz="2400" dirty="0" smtClean="0"/>
              <a:t>Extension – Write the word</a:t>
            </a:r>
          </a:p>
          <a:p>
            <a:pPr eaLnBrk="1" hangingPunct="1">
              <a:lnSpc>
                <a:spcPct val="80000"/>
              </a:lnSpc>
            </a:pPr>
            <a:r>
              <a:rPr lang="en-GB" sz="2400" dirty="0" smtClean="0"/>
              <a:t>Please keep the folders at home with you. We do not need the sheets back into school, they are for your child to continue to revise the sounds at home</a:t>
            </a:r>
          </a:p>
          <a:p>
            <a:pPr eaLnBrk="1" hangingPunct="1">
              <a:lnSpc>
                <a:spcPct val="80000"/>
              </a:lnSpc>
            </a:pPr>
            <a:r>
              <a:rPr lang="en-GB" sz="2400" dirty="0" smtClean="0"/>
              <a:t>A new sheet will be sent home every Monday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545" b="28099"/>
          <a:stretch/>
        </p:blipFill>
        <p:spPr>
          <a:xfrm>
            <a:off x="1835696" y="166327"/>
            <a:ext cx="5544616" cy="6403641"/>
          </a:xfrm>
          <a:prstGeom prst="rect">
            <a:avLst/>
          </a:prstGeom>
        </p:spPr>
      </p:pic>
    </p:spTree>
    <p:extLst>
      <p:ext uri="{BB962C8B-B14F-4D97-AF65-F5344CB8AC3E}">
        <p14:creationId xmlns:p14="http://schemas.microsoft.com/office/powerpoint/2010/main" val="3083776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773953" y="493759"/>
            <a:ext cx="7924800" cy="1143000"/>
          </a:xfrm>
        </p:spPr>
        <p:txBody>
          <a:bodyPr/>
          <a:lstStyle/>
          <a:p>
            <a:pPr eaLnBrk="1" hangingPunct="1"/>
            <a:r>
              <a:rPr lang="en-GB" dirty="0" smtClean="0"/>
              <a:t>Reading Bug</a:t>
            </a:r>
          </a:p>
        </p:txBody>
      </p:sp>
      <p:pic>
        <p:nvPicPr>
          <p:cNvPr id="3" name="Picture 2"/>
          <p:cNvPicPr>
            <a:picLocks noChangeAspect="1"/>
          </p:cNvPicPr>
          <p:nvPr/>
        </p:nvPicPr>
        <p:blipFill rotWithShape="1">
          <a:blip r:embed="rId2"/>
          <a:srcRect l="18254" t="30312" r="14563" b="8658"/>
          <a:stretch/>
        </p:blipFill>
        <p:spPr>
          <a:xfrm>
            <a:off x="101105" y="1600793"/>
            <a:ext cx="6552728" cy="4464496"/>
          </a:xfrm>
          <a:prstGeom prst="rect">
            <a:avLst/>
          </a:prstGeom>
        </p:spPr>
      </p:pic>
      <p:pic>
        <p:nvPicPr>
          <p:cNvPr id="4" name="Picture 3"/>
          <p:cNvPicPr>
            <a:picLocks noChangeAspect="1"/>
          </p:cNvPicPr>
          <p:nvPr/>
        </p:nvPicPr>
        <p:blipFill rotWithShape="1">
          <a:blip r:embed="rId3"/>
          <a:srcRect l="41878" t="72640" r="43356" b="15547"/>
          <a:stretch/>
        </p:blipFill>
        <p:spPr>
          <a:xfrm>
            <a:off x="6646573" y="4077072"/>
            <a:ext cx="2040227" cy="1224136"/>
          </a:xfrm>
          <a:prstGeom prst="rect">
            <a:avLst/>
          </a:prstGeom>
          <a:ln w="88900">
            <a:solidFill>
              <a:schemeClr val="accent1"/>
            </a:solidFill>
          </a:ln>
          <a:effectLst>
            <a:softEdge rad="0"/>
          </a:effectLst>
        </p:spPr>
      </p:pic>
      <p:cxnSp>
        <p:nvCxnSpPr>
          <p:cNvPr id="6" name="Straight Arrow Connector 5"/>
          <p:cNvCxnSpPr/>
          <p:nvPr/>
        </p:nvCxnSpPr>
        <p:spPr>
          <a:xfrm flipV="1">
            <a:off x="6250529" y="5489225"/>
            <a:ext cx="792088"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86504" y="6293595"/>
            <a:ext cx="3976345" cy="369332"/>
          </a:xfrm>
          <a:prstGeom prst="rect">
            <a:avLst/>
          </a:prstGeom>
        </p:spPr>
        <p:txBody>
          <a:bodyPr wrap="none">
            <a:spAutoFit/>
          </a:bodyPr>
          <a:lstStyle/>
          <a:p>
            <a:r>
              <a:rPr lang="en-GB" dirty="0">
                <a:hlinkClick r:id="rId4"/>
              </a:rPr>
              <a:t>https://</a:t>
            </a:r>
            <a:r>
              <a:rPr lang="en-GB" dirty="0" smtClean="0">
                <a:hlinkClick r:id="rId4"/>
              </a:rPr>
              <a:t>www.activelearnprimary.co.uk</a:t>
            </a:r>
            <a:r>
              <a:rPr lang="en-GB" dirty="0" smtClean="0"/>
              <a:t>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887" y="3244334"/>
            <a:ext cx="3976345" cy="369332"/>
          </a:xfrm>
          <a:prstGeom prst="rect">
            <a:avLst/>
          </a:prstGeom>
        </p:spPr>
        <p:txBody>
          <a:bodyPr wrap="none">
            <a:spAutoFit/>
          </a:bodyPr>
          <a:lstStyle/>
          <a:p>
            <a:r>
              <a:rPr lang="en-GB" dirty="0">
                <a:hlinkClick r:id="rId2"/>
              </a:rPr>
              <a:t>https://</a:t>
            </a:r>
            <a:r>
              <a:rPr lang="en-GB" dirty="0" smtClean="0">
                <a:hlinkClick r:id="rId2"/>
              </a:rPr>
              <a:t>www.activelearnprimary.co.uk</a:t>
            </a:r>
            <a:r>
              <a:rPr lang="en-GB" dirty="0" smtClean="0"/>
              <a:t> </a:t>
            </a:r>
            <a:endParaRPr lang="en-GB" dirty="0"/>
          </a:p>
        </p:txBody>
      </p:sp>
    </p:spTree>
    <p:extLst>
      <p:ext uri="{BB962C8B-B14F-4D97-AF65-F5344CB8AC3E}">
        <p14:creationId xmlns:p14="http://schemas.microsoft.com/office/powerpoint/2010/main" val="144333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ctrTitle"/>
          </p:nvPr>
        </p:nvSpPr>
        <p:spPr/>
        <p:txBody>
          <a:bodyPr/>
          <a:lstStyle/>
          <a:p>
            <a:pPr eaLnBrk="1" hangingPunct="1"/>
            <a:r>
              <a:rPr lang="en-GB" dirty="0" smtClean="0"/>
              <a:t>Numbers </a:t>
            </a:r>
            <a:br>
              <a:rPr lang="en-GB" dirty="0" smtClean="0"/>
            </a:br>
            <a:r>
              <a:rPr lang="en-GB" dirty="0"/>
              <a:t/>
            </a:r>
            <a:br>
              <a:rPr lang="en-GB" dirty="0"/>
            </a:br>
            <a:r>
              <a:rPr lang="en-GB" dirty="0" smtClean="0"/>
              <a:t>Shape, Space and Measures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Maths is Everywhere</a:t>
            </a:r>
          </a:p>
        </p:txBody>
      </p:sp>
      <p:pic>
        <p:nvPicPr>
          <p:cNvPr id="4" name="Content Placeholder 3" descr="Learning%20together%2008.pdf - Adobe Reader"/>
          <p:cNvPicPr>
            <a:picLocks noGrp="1" noChangeAspect="1"/>
          </p:cNvPicPr>
          <p:nvPr>
            <p:ph idx="1"/>
          </p:nvPr>
        </p:nvPicPr>
        <p:blipFill>
          <a:blip r:embed="rId2" cstate="print"/>
          <a:srcRect l="65057" t="18787" r="11092" b="21693"/>
          <a:stretch>
            <a:fillRect/>
          </a:stretch>
        </p:blipFill>
        <p:spPr>
          <a:xfrm>
            <a:off x="7308850" y="2565400"/>
            <a:ext cx="1357313" cy="2216150"/>
          </a:xfrm>
        </p:spPr>
      </p:pic>
      <p:pic>
        <p:nvPicPr>
          <p:cNvPr id="5" name="Picture 4" descr="Google Image Result for http://img.dailymail.co.uk/i/pix/2008/01_05/spendernew2801_468x315.jpg - Windows Internet Explorer"/>
          <p:cNvPicPr>
            <a:picLocks noChangeAspect="1"/>
          </p:cNvPicPr>
          <p:nvPr/>
        </p:nvPicPr>
        <p:blipFill>
          <a:blip r:embed="rId3" cstate="print"/>
          <a:srcRect l="22424" t="39165" r="45000" b="21713"/>
          <a:stretch>
            <a:fillRect/>
          </a:stretch>
        </p:blipFill>
        <p:spPr bwMode="auto">
          <a:xfrm>
            <a:off x="900113" y="2420938"/>
            <a:ext cx="2978150" cy="1925637"/>
          </a:xfrm>
          <a:prstGeom prst="rect">
            <a:avLst/>
          </a:prstGeom>
          <a:noFill/>
          <a:ln w="9525">
            <a:noFill/>
            <a:miter lim="800000"/>
            <a:headEnd/>
            <a:tailEnd/>
          </a:ln>
        </p:spPr>
      </p:pic>
      <p:pic>
        <p:nvPicPr>
          <p:cNvPr id="6" name="Picture 5" descr="Google Image Result for http://static.which.net/media/images/in-content2/uk-number-plates_2-179 - Windows Internet Explorer"/>
          <p:cNvPicPr>
            <a:picLocks noChangeAspect="1"/>
          </p:cNvPicPr>
          <p:nvPr/>
        </p:nvPicPr>
        <p:blipFill>
          <a:blip r:embed="rId4" cstate="print"/>
          <a:srcRect l="31667" t="51266" r="53789" b="34099"/>
          <a:stretch>
            <a:fillRect/>
          </a:stretch>
        </p:blipFill>
        <p:spPr bwMode="auto">
          <a:xfrm>
            <a:off x="5580063" y="5013325"/>
            <a:ext cx="2959100" cy="1603375"/>
          </a:xfrm>
          <a:prstGeom prst="rect">
            <a:avLst/>
          </a:prstGeom>
          <a:noFill/>
          <a:ln w="9525">
            <a:noFill/>
            <a:miter lim="800000"/>
            <a:headEnd/>
            <a:tailEnd/>
          </a:ln>
        </p:spPr>
      </p:pic>
      <p:pic>
        <p:nvPicPr>
          <p:cNvPr id="7" name="Picture 6" descr="Google Image Result for http://craismi.files.wordpress.com/2010/11/number10-door4-474.jpg - Windows Internet Explorer"/>
          <p:cNvPicPr>
            <a:picLocks noChangeAspect="1"/>
          </p:cNvPicPr>
          <p:nvPr/>
        </p:nvPicPr>
        <p:blipFill>
          <a:blip r:embed="rId5" cstate="print"/>
          <a:srcRect l="23032" t="31566" r="45605" b="17819"/>
          <a:stretch>
            <a:fillRect/>
          </a:stretch>
        </p:blipFill>
        <p:spPr bwMode="auto">
          <a:xfrm>
            <a:off x="5600700" y="246063"/>
            <a:ext cx="2486025" cy="2160587"/>
          </a:xfrm>
          <a:prstGeom prst="rect">
            <a:avLst/>
          </a:prstGeom>
          <a:noFill/>
          <a:ln w="9525">
            <a:noFill/>
            <a:miter lim="800000"/>
            <a:headEnd/>
            <a:tailEnd/>
          </a:ln>
        </p:spPr>
      </p:pic>
      <p:pic>
        <p:nvPicPr>
          <p:cNvPr id="8" name="Picture 7" descr="Google Image Result for http://www.sweden.se/ImageVault/Images/storage_Edited/filename_x-ABm2Mw - Windows Internet Explorer"/>
          <p:cNvPicPr>
            <a:picLocks noChangeAspect="1"/>
          </p:cNvPicPr>
          <p:nvPr/>
        </p:nvPicPr>
        <p:blipFill>
          <a:blip r:embed="rId6" cstate="print"/>
          <a:srcRect l="31818" t="40572" r="54697" b="24529"/>
          <a:stretch>
            <a:fillRect/>
          </a:stretch>
        </p:blipFill>
        <p:spPr bwMode="auto">
          <a:xfrm>
            <a:off x="4732338" y="2590800"/>
            <a:ext cx="1695450" cy="2363788"/>
          </a:xfrm>
          <a:prstGeom prst="rect">
            <a:avLst/>
          </a:prstGeom>
          <a:noFill/>
          <a:ln w="9525">
            <a:noFill/>
            <a:miter lim="800000"/>
            <a:headEnd/>
            <a:tailEnd/>
          </a:ln>
        </p:spPr>
      </p:pic>
      <p:pic>
        <p:nvPicPr>
          <p:cNvPr id="9" name="Picture 8" descr="Google Image Result for http://www.getsmartcatalog.com/images/edu/big/TCP/LFV22703.gif - Windows Internet Explorer"/>
          <p:cNvPicPr>
            <a:picLocks noChangeAspect="1"/>
          </p:cNvPicPr>
          <p:nvPr/>
        </p:nvPicPr>
        <p:blipFill>
          <a:blip r:embed="rId7" cstate="print"/>
          <a:srcRect l="24394" t="38580" r="46211" b="22841"/>
          <a:stretch>
            <a:fillRect/>
          </a:stretch>
        </p:blipFill>
        <p:spPr bwMode="auto">
          <a:xfrm>
            <a:off x="2627313" y="4748213"/>
            <a:ext cx="2687637" cy="1898650"/>
          </a:xfrm>
          <a:prstGeom prst="rect">
            <a:avLst/>
          </a:prstGeom>
          <a:noFill/>
          <a:ln w="9525">
            <a:noFill/>
            <a:miter lim="800000"/>
            <a:headEnd/>
            <a:tailEnd/>
          </a:ln>
        </p:spPr>
      </p:pic>
      <p:pic>
        <p:nvPicPr>
          <p:cNvPr id="10" name="Picture 9" descr="Google Image Result for http://www.daisysundae.co.uk/userimages/Jar%20of%20sweets.jpg - Windows Internet Explorer"/>
          <p:cNvPicPr>
            <a:picLocks noChangeAspect="1"/>
          </p:cNvPicPr>
          <p:nvPr/>
        </p:nvPicPr>
        <p:blipFill>
          <a:blip r:embed="rId8" cstate="print"/>
          <a:srcRect l="31970" t="43385" r="54697" b="28307"/>
          <a:stretch>
            <a:fillRect/>
          </a:stretch>
        </p:blipFill>
        <p:spPr bwMode="auto">
          <a:xfrm>
            <a:off x="1165225" y="4584700"/>
            <a:ext cx="1219200" cy="1392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555875" y="549275"/>
            <a:ext cx="4445000" cy="5926138"/>
          </a:xfrm>
          <a:prstGeom prst="rect">
            <a:avLst/>
          </a:prstGeom>
          <a:noFill/>
          <a:ln w="9525">
            <a:noFill/>
            <a:miter lim="800000"/>
            <a:headEnd/>
            <a:tailEnd/>
          </a:ln>
        </p:spPr>
      </p:pic>
      <p:pic>
        <p:nvPicPr>
          <p:cNvPr id="18435" name="Picture 3" descr="Foundation stage numeracy with margins - Microsoft Word non-commercial use"/>
          <p:cNvPicPr>
            <a:picLocks noChangeAspect="1"/>
          </p:cNvPicPr>
          <p:nvPr/>
        </p:nvPicPr>
        <p:blipFill>
          <a:blip r:embed="rId3" cstate="print"/>
          <a:srcRect l="50000" t="26218" r="23436" b="9613"/>
          <a:stretch>
            <a:fillRect/>
          </a:stretch>
        </p:blipFill>
        <p:spPr bwMode="auto">
          <a:xfrm rot="-237236">
            <a:off x="3044825" y="1354138"/>
            <a:ext cx="3119438" cy="4056062"/>
          </a:xfrm>
          <a:prstGeom prst="rect">
            <a:avLst/>
          </a:prstGeom>
          <a:noFill/>
          <a:ln w="9525">
            <a:noFill/>
            <a:miter lim="800000"/>
            <a:headEnd/>
            <a:tailEnd/>
          </a:ln>
        </p:spPr>
      </p:pic>
      <p:sp>
        <p:nvSpPr>
          <p:cNvPr id="18436" name="Text Placeholder 6"/>
          <p:cNvSpPr>
            <a:spLocks noGrp="1"/>
          </p:cNvSpPr>
          <p:nvPr>
            <p:ph type="body" sz="half" idx="2"/>
          </p:nvPr>
        </p:nvSpPr>
        <p:spPr>
          <a:xfrm>
            <a:off x="1792288" y="5367338"/>
            <a:ext cx="7100887" cy="804862"/>
          </a:xfrm>
        </p:spPr>
        <p:txBody>
          <a:bodyPr/>
          <a:lstStyle/>
          <a:p>
            <a:pPr algn="r"/>
            <a:r>
              <a:rPr lang="en-GB" sz="3200" smtClean="0"/>
              <a:t>Thank you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GB" smtClean="0"/>
              <a:t>And finally</a:t>
            </a:r>
          </a:p>
        </p:txBody>
      </p:sp>
      <p:sp>
        <p:nvSpPr>
          <p:cNvPr id="20483" name="Rectangle 3"/>
          <p:cNvSpPr>
            <a:spLocks noGrp="1" noChangeArrowheads="1"/>
          </p:cNvSpPr>
          <p:nvPr>
            <p:ph type="body" idx="1"/>
          </p:nvPr>
        </p:nvSpPr>
        <p:spPr/>
        <p:txBody>
          <a:bodyPr/>
          <a:lstStyle/>
          <a:p>
            <a:pPr eaLnBrk="1" hangingPunct="1"/>
            <a:r>
              <a:rPr lang="en-GB" dirty="0" smtClean="0"/>
              <a:t>Hopefully the meeting has been of some use to you </a:t>
            </a:r>
          </a:p>
          <a:p>
            <a:pPr eaLnBrk="1" hangingPunct="1"/>
            <a:r>
              <a:rPr lang="en-GB" dirty="0" smtClean="0"/>
              <a:t>Thank you for listening</a:t>
            </a:r>
          </a:p>
          <a:p>
            <a:pPr eaLnBrk="1" hangingPunct="1"/>
            <a:r>
              <a:rPr lang="en-GB" dirty="0" smtClean="0"/>
              <a:t>Any questions</a:t>
            </a:r>
          </a:p>
          <a:p>
            <a:pPr eaLnBrk="1" hangingPunct="1"/>
            <a:r>
              <a:rPr lang="en-GB" dirty="0" smtClean="0"/>
              <a:t>Please don’t hesitate to ask your child’s class teacher/s if you are unsure of anything, or drop us a line in the reading diary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GB" smtClean="0"/>
              <a:t>Thank you</a:t>
            </a:r>
          </a:p>
        </p:txBody>
      </p:sp>
      <p:sp>
        <p:nvSpPr>
          <p:cNvPr id="4099" name="Rectangle 3"/>
          <p:cNvSpPr>
            <a:spLocks noGrp="1" noChangeArrowheads="1"/>
          </p:cNvSpPr>
          <p:nvPr>
            <p:ph type="body" idx="1"/>
          </p:nvPr>
        </p:nvSpPr>
        <p:spPr/>
        <p:txBody>
          <a:bodyPr/>
          <a:lstStyle/>
          <a:p>
            <a:pPr eaLnBrk="1" hangingPunct="1"/>
            <a:r>
              <a:rPr lang="en-GB" smtClean="0"/>
              <a:t>Firstly thank you for attending</a:t>
            </a:r>
          </a:p>
          <a:p>
            <a:pPr eaLnBrk="1" hangingPunct="1"/>
            <a:r>
              <a:rPr lang="en-GB" smtClean="0"/>
              <a:t>Secondly you are already doing a great job, as all the children enjoy listening to stories</a:t>
            </a:r>
          </a:p>
          <a:p>
            <a:pPr eaLnBrk="1" hangingPunct="1"/>
            <a:r>
              <a:rPr lang="en-GB" smtClean="0"/>
              <a:t>Please continue to do this as this gives children the enjoyment of books and helps them to become and want to be readers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GB" sz="3200" smtClean="0"/>
              <a:t>To support children at home we ask parents to:</a:t>
            </a:r>
          </a:p>
        </p:txBody>
      </p:sp>
      <p:sp>
        <p:nvSpPr>
          <p:cNvPr id="5123" name="Rectangle 3"/>
          <p:cNvSpPr>
            <a:spLocks noGrp="1" noChangeArrowheads="1"/>
          </p:cNvSpPr>
          <p:nvPr>
            <p:ph type="body" idx="1"/>
          </p:nvPr>
        </p:nvSpPr>
        <p:spPr/>
        <p:txBody>
          <a:bodyPr/>
          <a:lstStyle/>
          <a:p>
            <a:pPr eaLnBrk="1" hangingPunct="1">
              <a:lnSpc>
                <a:spcPct val="90000"/>
              </a:lnSpc>
            </a:pPr>
            <a:r>
              <a:rPr lang="en-GB" sz="2000" smtClean="0"/>
              <a:t>Give quality time</a:t>
            </a:r>
          </a:p>
          <a:p>
            <a:pPr eaLnBrk="1" hangingPunct="1">
              <a:lnSpc>
                <a:spcPct val="90000"/>
              </a:lnSpc>
            </a:pPr>
            <a:r>
              <a:rPr lang="en-GB" sz="2000" smtClean="0"/>
              <a:t>To continue to share/read picture books</a:t>
            </a:r>
          </a:p>
          <a:p>
            <a:pPr eaLnBrk="1" hangingPunct="1">
              <a:lnSpc>
                <a:spcPct val="90000"/>
              </a:lnSpc>
            </a:pPr>
            <a:r>
              <a:rPr lang="en-GB" sz="2000" smtClean="0"/>
              <a:t>Use different voices when reading stories</a:t>
            </a:r>
          </a:p>
          <a:p>
            <a:pPr eaLnBrk="1" hangingPunct="1">
              <a:lnSpc>
                <a:spcPct val="90000"/>
              </a:lnSpc>
            </a:pPr>
            <a:r>
              <a:rPr lang="en-GB" sz="2000" smtClean="0"/>
              <a:t>Let your children pretend to read</a:t>
            </a:r>
          </a:p>
          <a:p>
            <a:pPr eaLnBrk="1" hangingPunct="1">
              <a:lnSpc>
                <a:spcPct val="90000"/>
              </a:lnSpc>
            </a:pPr>
            <a:r>
              <a:rPr lang="en-GB" sz="2000" smtClean="0"/>
              <a:t>Ask them to retell stories [main points]</a:t>
            </a:r>
          </a:p>
          <a:p>
            <a:pPr eaLnBrk="1" hangingPunct="1">
              <a:lnSpc>
                <a:spcPct val="90000"/>
              </a:lnSpc>
            </a:pPr>
            <a:r>
              <a:rPr lang="en-GB" sz="2000" smtClean="0"/>
              <a:t>Show them where the text is, and that this is what tells the story</a:t>
            </a:r>
          </a:p>
          <a:p>
            <a:pPr eaLnBrk="1" hangingPunct="1">
              <a:lnSpc>
                <a:spcPct val="90000"/>
              </a:lnSpc>
            </a:pPr>
            <a:r>
              <a:rPr lang="en-GB" sz="2000" smtClean="0"/>
              <a:t>Follow along with finger</a:t>
            </a:r>
          </a:p>
          <a:p>
            <a:pPr eaLnBrk="1" hangingPunct="1">
              <a:lnSpc>
                <a:spcPct val="90000"/>
              </a:lnSpc>
            </a:pPr>
            <a:r>
              <a:rPr lang="en-GB" sz="2000" smtClean="0"/>
              <a:t>Ask questions about the story</a:t>
            </a:r>
          </a:p>
          <a:p>
            <a:pPr eaLnBrk="1" hangingPunct="1">
              <a:lnSpc>
                <a:spcPct val="90000"/>
              </a:lnSpc>
            </a:pPr>
            <a:r>
              <a:rPr lang="en-GB" sz="2000" smtClean="0"/>
              <a:t>Ask why questions</a:t>
            </a:r>
          </a:p>
          <a:p>
            <a:pPr eaLnBrk="1" hangingPunct="1">
              <a:lnSpc>
                <a:spcPct val="90000"/>
              </a:lnSpc>
            </a:pPr>
            <a:r>
              <a:rPr lang="en-GB" sz="2000" smtClean="0"/>
              <a:t>Ask what might happen next [prediction]</a:t>
            </a:r>
          </a:p>
          <a:p>
            <a:pPr eaLnBrk="1" hangingPunct="1">
              <a:lnSpc>
                <a:spcPct val="90000"/>
              </a:lnSpc>
            </a:pPr>
            <a:endParaRPr lang="en-GB" sz="20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Reading Books</a:t>
            </a:r>
          </a:p>
        </p:txBody>
      </p:sp>
      <p:sp>
        <p:nvSpPr>
          <p:cNvPr id="6147" name="Content Placeholder 2"/>
          <p:cNvSpPr>
            <a:spLocks noGrp="1"/>
          </p:cNvSpPr>
          <p:nvPr>
            <p:ph idx="1"/>
          </p:nvPr>
        </p:nvSpPr>
        <p:spPr/>
        <p:txBody>
          <a:bodyPr/>
          <a:lstStyle/>
          <a:p>
            <a:r>
              <a:rPr lang="en-GB" sz="2400" dirty="0" smtClean="0"/>
              <a:t>Your child will bring home a phonically decodable book</a:t>
            </a:r>
          </a:p>
          <a:p>
            <a:r>
              <a:rPr lang="en-GB" sz="2400" dirty="0" smtClean="0"/>
              <a:t>Some children will have a ‘Sounds and Letters’ book</a:t>
            </a:r>
          </a:p>
          <a:p>
            <a:r>
              <a:rPr lang="en-GB" sz="2400" dirty="0" smtClean="0"/>
              <a:t>Some children will have a phonically decodable book where most words can be blended</a:t>
            </a:r>
          </a:p>
          <a:p>
            <a:r>
              <a:rPr lang="en-GB" sz="2400" dirty="0" smtClean="0"/>
              <a:t>All of the reading books have specific guidance for you to use inside the front and back covers</a:t>
            </a:r>
          </a:p>
          <a:p>
            <a:r>
              <a:rPr lang="en-GB" sz="2400" dirty="0" smtClean="0"/>
              <a:t>We will change the reading books every Monday and Thursday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GB" smtClean="0"/>
              <a:t>Reading Diaries</a:t>
            </a:r>
          </a:p>
        </p:txBody>
      </p:sp>
      <p:sp>
        <p:nvSpPr>
          <p:cNvPr id="7171" name="Rectangle 3"/>
          <p:cNvSpPr>
            <a:spLocks noGrp="1" noChangeArrowheads="1"/>
          </p:cNvSpPr>
          <p:nvPr>
            <p:ph type="body" idx="1"/>
          </p:nvPr>
        </p:nvSpPr>
        <p:spPr/>
        <p:txBody>
          <a:bodyPr/>
          <a:lstStyle/>
          <a:p>
            <a:pPr eaLnBrk="1" hangingPunct="1">
              <a:lnSpc>
                <a:spcPct val="80000"/>
              </a:lnSpc>
            </a:pPr>
            <a:r>
              <a:rPr lang="en-GB" sz="1800" dirty="0" smtClean="0"/>
              <a:t>Children will be at different stages of reading</a:t>
            </a:r>
          </a:p>
          <a:p>
            <a:pPr eaLnBrk="1" hangingPunct="1">
              <a:lnSpc>
                <a:spcPct val="80000"/>
              </a:lnSpc>
            </a:pPr>
            <a:r>
              <a:rPr lang="en-GB" sz="1800" dirty="0" smtClean="0"/>
              <a:t>Please look at the guidance inside the cover to see how to support your child with their reading</a:t>
            </a:r>
          </a:p>
          <a:p>
            <a:pPr eaLnBrk="1" hangingPunct="1">
              <a:lnSpc>
                <a:spcPct val="80000"/>
              </a:lnSpc>
            </a:pPr>
            <a:r>
              <a:rPr lang="en-GB" sz="1800" dirty="0" smtClean="0"/>
              <a:t>The purpose of the diary is two fold.  It is there for you to comment on their reading.  Be positive, but please ask questions if you are unsure. </a:t>
            </a:r>
          </a:p>
          <a:p>
            <a:pPr eaLnBrk="1" hangingPunct="1">
              <a:lnSpc>
                <a:spcPct val="80000"/>
              </a:lnSpc>
            </a:pPr>
            <a:r>
              <a:rPr lang="en-GB" sz="1800" dirty="0" smtClean="0"/>
              <a:t>Some parents put stickers </a:t>
            </a:r>
            <a:r>
              <a:rPr lang="en-GB" sz="1800" dirty="0" err="1" smtClean="0"/>
              <a:t>etc</a:t>
            </a:r>
            <a:r>
              <a:rPr lang="en-GB" sz="1800" dirty="0" smtClean="0"/>
              <a:t> in the diary</a:t>
            </a:r>
          </a:p>
          <a:p>
            <a:pPr eaLnBrk="1" hangingPunct="1">
              <a:lnSpc>
                <a:spcPct val="80000"/>
              </a:lnSpc>
            </a:pPr>
            <a:r>
              <a:rPr lang="en-GB" sz="1800" dirty="0" smtClean="0"/>
              <a:t>You can also use it to give us a message that is not about their reading</a:t>
            </a:r>
          </a:p>
          <a:p>
            <a:pPr eaLnBrk="1" hangingPunct="1">
              <a:lnSpc>
                <a:spcPct val="80000"/>
              </a:lnSpc>
            </a:pPr>
            <a:r>
              <a:rPr lang="en-GB" sz="1800" dirty="0" smtClean="0"/>
              <a:t>The TA’s read the comments when they change</a:t>
            </a:r>
          </a:p>
          <a:p>
            <a:pPr eaLnBrk="1" hangingPunct="1">
              <a:lnSpc>
                <a:spcPct val="80000"/>
              </a:lnSpc>
              <a:buFont typeface="Wingdings" pitchFamily="2" charset="2"/>
              <a:buNone/>
            </a:pPr>
            <a:r>
              <a:rPr lang="en-GB" sz="1800" dirty="0" smtClean="0"/>
              <a:t>     the reading books and tick to acknowledge they have read the comments</a:t>
            </a:r>
          </a:p>
          <a:p>
            <a:pPr eaLnBrk="1" hangingPunct="1">
              <a:lnSpc>
                <a:spcPct val="80000"/>
              </a:lnSpc>
            </a:pPr>
            <a:r>
              <a:rPr lang="en-GB" sz="1800" dirty="0" smtClean="0"/>
              <a:t>Your child’s class teacher will regularly listen to your child read in class. Please ensure your child brings their reading book into school each day even if they have not yet completed the book.</a:t>
            </a:r>
          </a:p>
          <a:p>
            <a:pPr marL="0" indent="0" eaLnBrk="1" hangingPunct="1">
              <a:lnSpc>
                <a:spcPct val="80000"/>
              </a:lnSpc>
              <a:buNone/>
            </a:pPr>
            <a:endParaRPr lang="en-GB" sz="18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GB" smtClean="0"/>
              <a:t>Hearing your child read</a:t>
            </a:r>
          </a:p>
        </p:txBody>
      </p:sp>
      <p:sp>
        <p:nvSpPr>
          <p:cNvPr id="8195" name="Rectangle 3"/>
          <p:cNvSpPr>
            <a:spLocks noGrp="1" noChangeArrowheads="1"/>
          </p:cNvSpPr>
          <p:nvPr>
            <p:ph type="body" idx="1"/>
          </p:nvPr>
        </p:nvSpPr>
        <p:spPr/>
        <p:txBody>
          <a:bodyPr/>
          <a:lstStyle/>
          <a:p>
            <a:pPr eaLnBrk="1" hangingPunct="1"/>
            <a:r>
              <a:rPr lang="en-GB" sz="2400" smtClean="0"/>
              <a:t>Let your child have a go</a:t>
            </a:r>
          </a:p>
          <a:p>
            <a:pPr eaLnBrk="1" hangingPunct="1"/>
            <a:r>
              <a:rPr lang="en-GB" sz="2400" smtClean="0"/>
              <a:t>Parent to help when the child becomes stuck, always interrupt when struggling</a:t>
            </a:r>
          </a:p>
          <a:p>
            <a:pPr eaLnBrk="1" hangingPunct="1"/>
            <a:r>
              <a:rPr lang="en-GB" sz="2400" smtClean="0"/>
              <a:t>The most important strategy to use when reading is the phonic approach, by decoding  </a:t>
            </a:r>
          </a:p>
          <a:p>
            <a:pPr eaLnBrk="1" hangingPunct="1"/>
            <a:r>
              <a:rPr lang="en-GB" sz="2400" smtClean="0"/>
              <a:t>But remember that not all words are decodable so sometimes they will have to learn these and keep them in their sight vocabulary, also known as tricky words or HFW [high frequency words]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GB" sz="3200" smtClean="0"/>
              <a:t/>
            </a:r>
            <a:br>
              <a:rPr lang="en-GB" sz="3200" smtClean="0"/>
            </a:br>
            <a:r>
              <a:rPr lang="en-GB" sz="3200" smtClean="0"/>
              <a:t/>
            </a:r>
            <a:br>
              <a:rPr lang="en-GB" sz="3200" smtClean="0"/>
            </a:br>
            <a:r>
              <a:rPr lang="en-GB" sz="3200" smtClean="0"/>
              <a:t>Decoding/Blending for reading</a:t>
            </a:r>
          </a:p>
        </p:txBody>
      </p:sp>
      <p:sp>
        <p:nvSpPr>
          <p:cNvPr id="9219" name="Rectangle 3"/>
          <p:cNvSpPr>
            <a:spLocks noGrp="1" noChangeArrowheads="1"/>
          </p:cNvSpPr>
          <p:nvPr>
            <p:ph type="body" idx="1"/>
          </p:nvPr>
        </p:nvSpPr>
        <p:spPr>
          <a:xfrm>
            <a:off x="838200" y="2362201"/>
            <a:ext cx="7693025" cy="3227040"/>
          </a:xfrm>
        </p:spPr>
        <p:txBody>
          <a:bodyPr/>
          <a:lstStyle/>
          <a:p>
            <a:pPr eaLnBrk="1" hangingPunct="1"/>
            <a:endParaRPr lang="en-GB" dirty="0" smtClean="0"/>
          </a:p>
          <a:p>
            <a:pPr eaLnBrk="1" hangingPunct="1"/>
            <a:endParaRPr lang="en-GB" dirty="0" smtClean="0"/>
          </a:p>
          <a:p>
            <a:pPr eaLnBrk="1" hangingPunct="1"/>
            <a:r>
              <a:rPr lang="en-GB" dirty="0" smtClean="0"/>
              <a:t>This is where a child will say each letter by its sound and blend them all together to say the whole word</a:t>
            </a:r>
          </a:p>
          <a:p>
            <a:pPr marL="0" indent="0" algn="ctr" eaLnBrk="1" hangingPunct="1">
              <a:buNone/>
            </a:pPr>
            <a:r>
              <a:rPr lang="en-GB" sz="4400" dirty="0" smtClean="0"/>
              <a:t>sit</a:t>
            </a:r>
            <a:r>
              <a:rPr lang="en-GB" dirty="0" smtClean="0"/>
              <a:t> becomes…</a:t>
            </a:r>
          </a:p>
        </p:txBody>
      </p:sp>
      <p:sp>
        <p:nvSpPr>
          <p:cNvPr id="2" name="TextBox 1"/>
          <p:cNvSpPr txBox="1"/>
          <p:nvPr/>
        </p:nvSpPr>
        <p:spPr>
          <a:xfrm>
            <a:off x="3203848" y="5517232"/>
            <a:ext cx="864096" cy="923330"/>
          </a:xfrm>
          <a:prstGeom prst="rect">
            <a:avLst/>
          </a:prstGeom>
          <a:noFill/>
        </p:spPr>
        <p:txBody>
          <a:bodyPr wrap="square" rtlCol="0">
            <a:spAutoFit/>
          </a:bodyPr>
          <a:lstStyle/>
          <a:p>
            <a:r>
              <a:rPr lang="en-GB" sz="5400" dirty="0" smtClean="0"/>
              <a:t>s</a:t>
            </a:r>
            <a:endParaRPr lang="en-GB" sz="5400" dirty="0"/>
          </a:p>
        </p:txBody>
      </p:sp>
      <p:sp>
        <p:nvSpPr>
          <p:cNvPr id="5" name="TextBox 4"/>
          <p:cNvSpPr txBox="1"/>
          <p:nvPr/>
        </p:nvSpPr>
        <p:spPr>
          <a:xfrm>
            <a:off x="3802686" y="5531296"/>
            <a:ext cx="864096" cy="923330"/>
          </a:xfrm>
          <a:prstGeom prst="rect">
            <a:avLst/>
          </a:prstGeom>
          <a:noFill/>
        </p:spPr>
        <p:txBody>
          <a:bodyPr wrap="square" rtlCol="0">
            <a:spAutoFit/>
          </a:bodyPr>
          <a:lstStyle/>
          <a:p>
            <a:r>
              <a:rPr lang="en-GB" sz="5400" dirty="0"/>
              <a:t>i</a:t>
            </a:r>
          </a:p>
        </p:txBody>
      </p:sp>
      <p:sp>
        <p:nvSpPr>
          <p:cNvPr id="6" name="TextBox 5"/>
          <p:cNvSpPr txBox="1"/>
          <p:nvPr/>
        </p:nvSpPr>
        <p:spPr>
          <a:xfrm>
            <a:off x="4234734" y="5517232"/>
            <a:ext cx="864096" cy="923330"/>
          </a:xfrm>
          <a:prstGeom prst="rect">
            <a:avLst/>
          </a:prstGeom>
          <a:noFill/>
        </p:spPr>
        <p:txBody>
          <a:bodyPr wrap="square" rtlCol="0">
            <a:spAutoFit/>
          </a:bodyPr>
          <a:lstStyle/>
          <a:p>
            <a:r>
              <a:rPr lang="en-GB" sz="5400" dirty="0" smtClean="0"/>
              <a:t>t</a:t>
            </a:r>
            <a:endParaRPr lang="en-GB"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GB" smtClean="0"/>
              <a:t>All the reading strategies</a:t>
            </a:r>
          </a:p>
        </p:txBody>
      </p:sp>
      <p:sp>
        <p:nvSpPr>
          <p:cNvPr id="11267" name="Rectangle 3"/>
          <p:cNvSpPr>
            <a:spLocks noGrp="1" noChangeArrowheads="1"/>
          </p:cNvSpPr>
          <p:nvPr>
            <p:ph type="body" idx="1"/>
          </p:nvPr>
        </p:nvSpPr>
        <p:spPr/>
        <p:txBody>
          <a:bodyPr/>
          <a:lstStyle/>
          <a:p>
            <a:pPr eaLnBrk="1" hangingPunct="1"/>
            <a:r>
              <a:rPr lang="en-GB" dirty="0" smtClean="0"/>
              <a:t>Phonics as </a:t>
            </a:r>
            <a:r>
              <a:rPr lang="en-GB" dirty="0"/>
              <a:t>I</a:t>
            </a:r>
            <a:r>
              <a:rPr lang="en-GB" dirty="0" smtClean="0"/>
              <a:t> have mentioned, is the first priority</a:t>
            </a:r>
          </a:p>
          <a:p>
            <a:pPr eaLnBrk="1" hangingPunct="1"/>
            <a:r>
              <a:rPr lang="en-GB" dirty="0" smtClean="0"/>
              <a:t>Visual memory [known as tricky words or high frequency words]</a:t>
            </a:r>
          </a:p>
          <a:p>
            <a:pPr eaLnBrk="1" hangingPunct="1"/>
            <a:r>
              <a:rPr lang="en-GB" dirty="0" smtClean="0"/>
              <a:t>Picture cues</a:t>
            </a:r>
          </a:p>
          <a:p>
            <a:pPr eaLnBrk="1" hangingPunct="1"/>
            <a:r>
              <a:rPr lang="en-GB" dirty="0" smtClean="0"/>
              <a:t>Guessing and predicting</a:t>
            </a:r>
          </a:p>
          <a:p>
            <a:pPr eaLnBrk="1" hangingPunct="1"/>
            <a:r>
              <a:rPr lang="en-GB" dirty="0" smtClean="0"/>
              <a:t>Contextual clues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GB" smtClean="0"/>
              <a:t>100 High frequency words</a:t>
            </a:r>
          </a:p>
        </p:txBody>
      </p:sp>
      <p:sp>
        <p:nvSpPr>
          <p:cNvPr id="12291" name="Rectangle 3"/>
          <p:cNvSpPr>
            <a:spLocks noGrp="1" noChangeArrowheads="1"/>
          </p:cNvSpPr>
          <p:nvPr>
            <p:ph type="body" idx="1"/>
          </p:nvPr>
        </p:nvSpPr>
        <p:spPr/>
        <p:txBody>
          <a:bodyPr/>
          <a:lstStyle/>
          <a:p>
            <a:pPr eaLnBrk="1" hangingPunct="1"/>
            <a:r>
              <a:rPr lang="en-GB" smtClean="0"/>
              <a:t>See sheet</a:t>
            </a:r>
          </a:p>
          <a:p>
            <a:pPr eaLnBrk="1" hangingPunct="1"/>
            <a:r>
              <a:rPr lang="en-GB" smtClean="0"/>
              <a:t>They are either phonically decodable</a:t>
            </a:r>
          </a:p>
          <a:p>
            <a:pPr eaLnBrk="1" hangingPunct="1"/>
            <a:r>
              <a:rPr lang="en-GB" smtClean="0"/>
              <a:t>Or known as tricky words</a:t>
            </a:r>
          </a:p>
          <a:p>
            <a:pPr eaLnBrk="1" hangingPunct="1"/>
            <a:r>
              <a:rPr lang="en-GB" smtClean="0"/>
              <a:t>These are taught through the phases and are taught alongside many other decodable words using the letters that have been introduced gradually</a:t>
            </a:r>
          </a:p>
          <a:p>
            <a:pPr eaLnBrk="1" hangingPunct="1"/>
            <a:endParaRPr lang="en-GB"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3419</TotalTime>
  <Words>648</Words>
  <Application>Microsoft Office PowerPoint</Application>
  <PresentationFormat>On-screen Show (4:3)</PresentationFormat>
  <Paragraphs>75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Capsules</vt:lpstr>
      <vt:lpstr>Foundation Literacy and Maths Meeting</vt:lpstr>
      <vt:lpstr>Thank you</vt:lpstr>
      <vt:lpstr>To support children at home we ask parents to:</vt:lpstr>
      <vt:lpstr>Reading Books</vt:lpstr>
      <vt:lpstr>Reading Diaries</vt:lpstr>
      <vt:lpstr>Hearing your child read</vt:lpstr>
      <vt:lpstr>  Decoding/Blending for reading</vt:lpstr>
      <vt:lpstr>All the reading strategies</vt:lpstr>
      <vt:lpstr>100 High frequency words</vt:lpstr>
      <vt:lpstr>Phonics homework</vt:lpstr>
      <vt:lpstr>PowerPoint Presentation</vt:lpstr>
      <vt:lpstr>Reading Bug</vt:lpstr>
      <vt:lpstr>PowerPoint Presentation</vt:lpstr>
      <vt:lpstr>Numbers   Shape, Space and Measures</vt:lpstr>
      <vt:lpstr>Maths is Everywhere</vt:lpstr>
      <vt:lpstr>PowerPoint Presentation</vt:lpstr>
      <vt:lpstr>And finally</vt:lpstr>
    </vt:vector>
  </TitlesOfParts>
  <Company>Elburton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Meeting</dc:title>
  <dc:creator>J Puckett</dc:creator>
  <cp:lastModifiedBy>ksmithers</cp:lastModifiedBy>
  <cp:revision>51</cp:revision>
  <dcterms:created xsi:type="dcterms:W3CDTF">2008-01-09T09:54:28Z</dcterms:created>
  <dcterms:modified xsi:type="dcterms:W3CDTF">2017-01-12T16:38:11Z</dcterms:modified>
</cp:coreProperties>
</file>