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9" r:id="rId2"/>
    <p:sldId id="274" r:id="rId3"/>
    <p:sldId id="275" r:id="rId4"/>
    <p:sldId id="260" r:id="rId5"/>
    <p:sldId id="261" r:id="rId6"/>
    <p:sldId id="271" r:id="rId7"/>
    <p:sldId id="270" r:id="rId8"/>
    <p:sldId id="272" r:id="rId9"/>
    <p:sldId id="263" r:id="rId10"/>
    <p:sldId id="264" r:id="rId11"/>
    <p:sldId id="265" r:id="rId12"/>
    <p:sldId id="266" r:id="rId13"/>
    <p:sldId id="256" r:id="rId14"/>
    <p:sldId id="267" r:id="rId15"/>
    <p:sldId id="268" r:id="rId16"/>
    <p:sldId id="269"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A69A44-306C-4D7B-B0B3-CEBEADEA8A38}" type="datetimeFigureOut">
              <a:rPr lang="en-GB" smtClean="0"/>
              <a:pPr/>
              <a:t>04/02/2016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540E63D-D141-4A62-9183-21603D769C04}" type="slidenum">
              <a:rPr lang="en-GB" smtClean="0"/>
              <a:pPr/>
              <a:t>‹#›</a:t>
            </a:fld>
            <a:endParaRPr lang="en-GB"/>
          </a:p>
        </p:txBody>
      </p:sp>
    </p:spTree>
    <p:extLst>
      <p:ext uri="{BB962C8B-B14F-4D97-AF65-F5344CB8AC3E}">
        <p14:creationId xmlns:p14="http://schemas.microsoft.com/office/powerpoint/2010/main" xmlns="" val="2781020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E54EF4-51B4-400A-83BA-7D1C5F4A7C3E}" type="datetimeFigureOut">
              <a:rPr lang="en-GB" smtClean="0"/>
              <a:pPr/>
              <a:t>04/02/2016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D46E47-D4C9-4D23-906E-85F7CA22DDFA}" type="slidenum">
              <a:rPr lang="en-GB" smtClean="0"/>
              <a:pPr/>
              <a:t>‹#›</a:t>
            </a:fld>
            <a:endParaRPr lang="en-GB"/>
          </a:p>
        </p:txBody>
      </p:sp>
    </p:spTree>
    <p:extLst>
      <p:ext uri="{BB962C8B-B14F-4D97-AF65-F5344CB8AC3E}">
        <p14:creationId xmlns:p14="http://schemas.microsoft.com/office/powerpoint/2010/main" xmlns="" val="32442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1909E56C-951E-4128-BDA5-877D39CFA7D8}" type="slidenum">
              <a:rPr lang="en-GB" smtClean="0"/>
              <a:pPr eaLnBrk="1" hangingPunct="1"/>
              <a:t>1</a:t>
            </a:fld>
            <a:endParaRPr lang="en-GB"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18721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1007483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415565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2781874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195685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4071012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34710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384891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1480658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296588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EF54C-C59B-475A-A301-5FFEE402DA9E}" type="datetimeFigureOut">
              <a:rPr lang="en-GB" smtClean="0"/>
              <a:pPr/>
              <a:t>04/02/2016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273482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EF54C-C59B-475A-A301-5FFEE402DA9E}" type="datetimeFigureOut">
              <a:rPr lang="en-GB" smtClean="0"/>
              <a:pPr/>
              <a:t>04/02/2016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380271-01B5-42FA-AC24-F82688E0527F}" type="slidenum">
              <a:rPr lang="en-GB" smtClean="0"/>
              <a:pPr/>
              <a:t>‹#›</a:t>
            </a:fld>
            <a:endParaRPr lang="en-GB"/>
          </a:p>
        </p:txBody>
      </p:sp>
    </p:spTree>
    <p:extLst>
      <p:ext uri="{BB962C8B-B14F-4D97-AF65-F5344CB8AC3E}">
        <p14:creationId xmlns:p14="http://schemas.microsoft.com/office/powerpoint/2010/main" xmlns="" val="3352162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Elburton logo"/>
          <p:cNvPicPr>
            <a:picLocks noChangeAspect="1" noChangeArrowheads="1"/>
          </p:cNvPicPr>
          <p:nvPr/>
        </p:nvPicPr>
        <p:blipFill>
          <a:blip r:embed="rId3" cstate="print">
            <a:clrChange>
              <a:clrFrom>
                <a:srgbClr val="FFFFFF"/>
              </a:clrFrom>
              <a:clrTo>
                <a:srgbClr val="FFFFFF">
                  <a:alpha val="0"/>
                </a:srgbClr>
              </a:clrTo>
            </a:clrChange>
            <a:lum bright="40000" contrast="-70000"/>
            <a:extLst>
              <a:ext uri="{28A0092B-C50C-407E-A947-70E740481C1C}">
                <a14:useLocalDpi xmlns:a14="http://schemas.microsoft.com/office/drawing/2010/main" xmlns="" val="0"/>
              </a:ext>
            </a:extLst>
          </a:blip>
          <a:srcRect/>
          <a:stretch>
            <a:fillRect/>
          </a:stretch>
        </p:blipFill>
        <p:spPr bwMode="auto">
          <a:xfrm>
            <a:off x="1403350" y="0"/>
            <a:ext cx="6315075" cy="5653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1" name="Text Box 5"/>
          <p:cNvSpPr txBox="1">
            <a:spLocks noChangeArrowheads="1"/>
          </p:cNvSpPr>
          <p:nvPr/>
        </p:nvSpPr>
        <p:spPr bwMode="auto">
          <a:xfrm>
            <a:off x="179388" y="6092825"/>
            <a:ext cx="87852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2400" dirty="0">
                <a:solidFill>
                  <a:schemeClr val="accent2"/>
                </a:solidFill>
              </a:rPr>
              <a:t>Inspiring today’s children for tomorrow’s world</a:t>
            </a:r>
          </a:p>
        </p:txBody>
      </p:sp>
      <p:sp>
        <p:nvSpPr>
          <p:cNvPr id="2052" name="Text Box 6"/>
          <p:cNvSpPr txBox="1">
            <a:spLocks noChangeArrowheads="1"/>
          </p:cNvSpPr>
          <p:nvPr/>
        </p:nvSpPr>
        <p:spPr bwMode="auto">
          <a:xfrm>
            <a:off x="755650" y="620713"/>
            <a:ext cx="7777163"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endParaRPr lang="en-US"/>
          </a:p>
        </p:txBody>
      </p:sp>
      <p:sp>
        <p:nvSpPr>
          <p:cNvPr id="2" name="Title 1"/>
          <p:cNvSpPr>
            <a:spLocks noGrp="1"/>
          </p:cNvSpPr>
          <p:nvPr>
            <p:ph type="ctrTitle"/>
          </p:nvPr>
        </p:nvSpPr>
        <p:spPr/>
        <p:txBody>
          <a:bodyPr>
            <a:normAutofit fontScale="90000"/>
          </a:bodyPr>
          <a:lstStyle/>
          <a:p>
            <a:r>
              <a:rPr lang="en-GB" b="1" dirty="0" smtClean="0"/>
              <a:t>Assessment and Reporting</a:t>
            </a:r>
            <a:br>
              <a:rPr lang="en-GB" b="1" dirty="0" smtClean="0"/>
            </a:br>
            <a:r>
              <a:rPr lang="en-GB" b="1" dirty="0" smtClean="0"/>
              <a:t>Without Levels</a:t>
            </a:r>
            <a:br>
              <a:rPr lang="en-GB" b="1" dirty="0" smtClean="0"/>
            </a:br>
            <a:r>
              <a:rPr lang="en-GB" b="1" dirty="0" smtClean="0"/>
              <a:t>February 2016</a:t>
            </a:r>
            <a:endParaRPr lang="en-GB" b="1" dirty="0"/>
          </a:p>
        </p:txBody>
      </p:sp>
    </p:spTree>
    <p:extLst>
      <p:ext uri="{BB962C8B-B14F-4D97-AF65-F5344CB8AC3E}">
        <p14:creationId xmlns:p14="http://schemas.microsoft.com/office/powerpoint/2010/main" xmlns="" val="1341841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0231" y="836712"/>
            <a:ext cx="7544373" cy="4308872"/>
          </a:xfrm>
          <a:prstGeom prst="rect">
            <a:avLst/>
          </a:prstGeom>
          <a:noFill/>
        </p:spPr>
        <p:txBody>
          <a:bodyPr wrap="none" rtlCol="0">
            <a:spAutoFit/>
          </a:bodyPr>
          <a:lstStyle/>
          <a:p>
            <a:pPr algn="ctr"/>
            <a:r>
              <a:rPr lang="en-GB" b="1" u="sng" dirty="0" smtClean="0">
                <a:latin typeface="Arial Black" panose="020B0A04020102020204" pitchFamily="34" charset="0"/>
              </a:rPr>
              <a:t>The </a:t>
            </a:r>
            <a:r>
              <a:rPr lang="en-GB" b="1" u="sng" dirty="0">
                <a:latin typeface="Arial Black" panose="020B0A04020102020204" pitchFamily="34" charset="0"/>
              </a:rPr>
              <a:t>approach the school is taking.</a:t>
            </a:r>
          </a:p>
          <a:p>
            <a:endParaRPr lang="en-GB" sz="1600" b="1" dirty="0" smtClean="0">
              <a:latin typeface="Arial Black" panose="020B0A04020102020204" pitchFamily="34" charset="0"/>
            </a:endParaRPr>
          </a:p>
          <a:p>
            <a:endParaRPr lang="en-GB" sz="1600" b="1" dirty="0">
              <a:latin typeface="Arial Black" panose="020B0A04020102020204" pitchFamily="34" charset="0"/>
            </a:endParaRPr>
          </a:p>
          <a:p>
            <a:r>
              <a:rPr lang="en-GB" sz="1600" b="1" dirty="0" smtClean="0">
                <a:latin typeface="Arial Black" panose="020B0A04020102020204" pitchFamily="34" charset="0"/>
              </a:rPr>
              <a:t>How do we track and record this assessment?</a:t>
            </a:r>
          </a:p>
          <a:p>
            <a:endParaRPr lang="en-GB" sz="1600" b="1" dirty="0">
              <a:latin typeface="Arial Black" panose="020B0A04020102020204" pitchFamily="34" charset="0"/>
            </a:endParaRPr>
          </a:p>
          <a:p>
            <a:pPr marL="342900" indent="-342900">
              <a:buFont typeface="Arial" panose="020B0604020202020204" pitchFamily="34" charset="0"/>
              <a:buChar char="•"/>
            </a:pPr>
            <a:r>
              <a:rPr lang="en-GB" sz="1600" b="1" dirty="0" smtClean="0">
                <a:latin typeface="Arial Black" panose="020B0A04020102020204" pitchFamily="34" charset="0"/>
              </a:rPr>
              <a:t>Teachers plan activities based on the age appropriate</a:t>
            </a:r>
          </a:p>
          <a:p>
            <a:r>
              <a:rPr lang="en-GB" sz="1600" b="1" dirty="0">
                <a:latin typeface="Arial Black" panose="020B0A04020102020204" pitchFamily="34" charset="0"/>
              </a:rPr>
              <a:t> </a:t>
            </a:r>
            <a:r>
              <a:rPr lang="en-GB" sz="1600" b="1" dirty="0" smtClean="0">
                <a:latin typeface="Arial Black" panose="020B0A04020102020204" pitchFamily="34" charset="0"/>
              </a:rPr>
              <a:t>   programmes of study or to fill gaps in a child’s learning or from</a:t>
            </a:r>
          </a:p>
          <a:p>
            <a:r>
              <a:rPr lang="en-GB" sz="1600" b="1" dirty="0">
                <a:latin typeface="Arial Black" panose="020B0A04020102020204" pitchFamily="34" charset="0"/>
              </a:rPr>
              <a:t> </a:t>
            </a:r>
            <a:r>
              <a:rPr lang="en-GB" sz="1600" b="1" dirty="0" smtClean="0">
                <a:latin typeface="Arial Black" panose="020B0A04020102020204" pitchFamily="34" charset="0"/>
              </a:rPr>
              <a:t>   their IEP for children with very specific needs.</a:t>
            </a:r>
          </a:p>
          <a:p>
            <a:r>
              <a:rPr lang="en-GB" sz="1600" b="1" dirty="0" smtClean="0">
                <a:latin typeface="Arial Black" panose="020B0A04020102020204" pitchFamily="34" charset="0"/>
              </a:rPr>
              <a:t>    All children are expected to achieve this.</a:t>
            </a:r>
          </a:p>
          <a:p>
            <a:r>
              <a:rPr lang="en-GB" sz="1600" b="1" dirty="0" smtClean="0">
                <a:latin typeface="Arial Black" panose="020B0A04020102020204" pitchFamily="34" charset="0"/>
              </a:rPr>
              <a:t>    They  build in challenge for children with tasks that</a:t>
            </a:r>
          </a:p>
          <a:p>
            <a:r>
              <a:rPr lang="en-GB" sz="1600" b="1" dirty="0">
                <a:latin typeface="Arial Black" panose="020B0A04020102020204" pitchFamily="34" charset="0"/>
              </a:rPr>
              <a:t> </a:t>
            </a:r>
            <a:r>
              <a:rPr lang="en-GB" sz="1600" b="1" dirty="0" smtClean="0">
                <a:latin typeface="Arial Black" panose="020B0A04020102020204" pitchFamily="34" charset="0"/>
              </a:rPr>
              <a:t>   deepen thinking and apply the knowledge to new situations.</a:t>
            </a:r>
          </a:p>
          <a:p>
            <a:r>
              <a:rPr lang="en-GB" sz="1600" b="1" dirty="0">
                <a:latin typeface="Arial Black" panose="020B0A04020102020204" pitchFamily="34" charset="0"/>
              </a:rPr>
              <a:t> </a:t>
            </a:r>
            <a:r>
              <a:rPr lang="en-GB" sz="1600" b="1" dirty="0" smtClean="0">
                <a:latin typeface="Arial Black" panose="020B0A04020102020204" pitchFamily="34" charset="0"/>
              </a:rPr>
              <a:t>    (to develop and assess mastery and greater depth)</a:t>
            </a:r>
          </a:p>
          <a:p>
            <a:endParaRPr lang="en-GB" sz="1600" b="1" dirty="0">
              <a:latin typeface="Arial Black" panose="020B0A04020102020204" pitchFamily="34" charset="0"/>
            </a:endParaRPr>
          </a:p>
          <a:p>
            <a:pPr marL="342900" indent="-342900">
              <a:buFont typeface="Arial" panose="020B0604020202020204" pitchFamily="34" charset="0"/>
              <a:buChar char="•"/>
            </a:pPr>
            <a:r>
              <a:rPr lang="en-GB" sz="1600" b="1" dirty="0" smtClean="0">
                <a:latin typeface="Arial Black" panose="020B0A04020102020204" pitchFamily="34" charset="0"/>
              </a:rPr>
              <a:t>This will be recorded on pupil tracker. Gaps can be identified</a:t>
            </a:r>
          </a:p>
          <a:p>
            <a:r>
              <a:rPr lang="en-GB" sz="1600" b="1" dirty="0">
                <a:latin typeface="Arial Black" panose="020B0A04020102020204" pitchFamily="34" charset="0"/>
              </a:rPr>
              <a:t> </a:t>
            </a:r>
            <a:r>
              <a:rPr lang="en-GB" sz="1600" b="1" dirty="0" smtClean="0">
                <a:latin typeface="Arial Black" panose="020B0A04020102020204" pitchFamily="34" charset="0"/>
              </a:rPr>
              <a:t>     as well as a level of mastery.</a:t>
            </a:r>
          </a:p>
          <a:p>
            <a:endParaRPr lang="en-GB" sz="1600" b="1" dirty="0">
              <a:latin typeface="Arial Black" panose="020B0A04020102020204" pitchFamily="34" charset="0"/>
            </a:endParaRPr>
          </a:p>
          <a:p>
            <a:r>
              <a:rPr lang="en-GB" sz="1600" b="1" dirty="0" smtClean="0">
                <a:latin typeface="Arial Black" panose="020B0A04020102020204" pitchFamily="34" charset="0"/>
              </a:rPr>
              <a:t>Example of this.</a:t>
            </a:r>
            <a:endParaRPr lang="en-GB" sz="1600" b="1" dirty="0">
              <a:latin typeface="Arial Black" panose="020B0A04020102020204" pitchFamily="34" charset="0"/>
            </a:endParaRPr>
          </a:p>
        </p:txBody>
      </p:sp>
    </p:spTree>
    <p:extLst>
      <p:ext uri="{BB962C8B-B14F-4D97-AF65-F5344CB8AC3E}">
        <p14:creationId xmlns:p14="http://schemas.microsoft.com/office/powerpoint/2010/main" xmlns="" val="706879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476672"/>
            <a:ext cx="6696744" cy="369332"/>
          </a:xfrm>
          <a:prstGeom prst="rect">
            <a:avLst/>
          </a:prstGeom>
          <a:noFill/>
        </p:spPr>
        <p:txBody>
          <a:bodyPr wrap="square" rtlCol="0">
            <a:spAutoFit/>
          </a:bodyPr>
          <a:lstStyle/>
          <a:p>
            <a:r>
              <a:rPr lang="en-GB" b="1" u="sng" dirty="0" smtClean="0"/>
              <a:t>Pupil Tracker  - recording learning and identifying gaps.</a:t>
            </a:r>
            <a:endParaRPr lang="en-GB" b="1" u="sng"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5576" y="980728"/>
            <a:ext cx="8036693" cy="42484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98736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382" y="19472"/>
            <a:ext cx="8712968" cy="1152128"/>
          </a:xfrm>
        </p:spPr>
        <p:txBody>
          <a:bodyPr/>
          <a:lstStyle/>
          <a:p>
            <a:pPr marL="0" indent="0">
              <a:buNone/>
            </a:pPr>
            <a:r>
              <a:rPr lang="en-GB" sz="1600" b="1" dirty="0" smtClean="0">
                <a:solidFill>
                  <a:schemeClr val="tx1"/>
                </a:solidFill>
              </a:rPr>
              <a:t>Progressively through the year children will move through. </a:t>
            </a:r>
            <a:r>
              <a:rPr lang="en-GB" sz="1600" b="1" dirty="0" err="1" smtClean="0">
                <a:solidFill>
                  <a:schemeClr val="tx1"/>
                </a:solidFill>
              </a:rPr>
              <a:t>e.g</a:t>
            </a:r>
            <a:r>
              <a:rPr lang="en-GB" sz="1600" b="1" dirty="0" smtClean="0">
                <a:solidFill>
                  <a:schemeClr val="tx1"/>
                </a:solidFill>
              </a:rPr>
              <a:t>  Y2 low  Y2 mid  Y2 high</a:t>
            </a:r>
          </a:p>
          <a:p>
            <a:pPr marL="0" indent="0">
              <a:buNone/>
            </a:pPr>
            <a:endParaRPr lang="en-GB" b="1" dirty="0">
              <a:solidFill>
                <a:schemeClr val="tx1"/>
              </a:solidFill>
            </a:endParaRPr>
          </a:p>
        </p:txBody>
      </p:sp>
      <p:sp>
        <p:nvSpPr>
          <p:cNvPr id="4" name="Rectangle 3"/>
          <p:cNvSpPr/>
          <p:nvPr/>
        </p:nvSpPr>
        <p:spPr>
          <a:xfrm>
            <a:off x="228220" y="255826"/>
            <a:ext cx="8568952" cy="646331"/>
          </a:xfrm>
          <a:prstGeom prst="rect">
            <a:avLst/>
          </a:prstGeom>
        </p:spPr>
        <p:txBody>
          <a:bodyPr wrap="square">
            <a:spAutoFit/>
          </a:bodyPr>
          <a:lstStyle/>
          <a:p>
            <a:r>
              <a:rPr lang="en-GB" b="1" dirty="0" smtClean="0"/>
              <a:t>Depth and application of learning ‐ Overall Mastery Rating will also be tracked</a:t>
            </a:r>
            <a:r>
              <a:rPr lang="en-GB" dirty="0" smtClean="0"/>
              <a:t>.</a:t>
            </a:r>
          </a:p>
          <a:p>
            <a:r>
              <a:rPr lang="en-GB" b="1" dirty="0" smtClean="0"/>
              <a:t>Note that a certain level of mastery is expected by </a:t>
            </a:r>
            <a:r>
              <a:rPr lang="en-GB" b="1" u="sng" dirty="0" smtClean="0"/>
              <a:t>all</a:t>
            </a:r>
            <a:r>
              <a:rPr lang="en-GB" b="1" dirty="0" smtClean="0"/>
              <a:t> pupils.</a:t>
            </a:r>
            <a:endParaRPr lang="en-GB" b="1" dirty="0"/>
          </a:p>
        </p:txBody>
      </p:sp>
      <p:sp>
        <p:nvSpPr>
          <p:cNvPr id="5" name="Rectangle 4"/>
          <p:cNvSpPr/>
          <p:nvPr/>
        </p:nvSpPr>
        <p:spPr>
          <a:xfrm>
            <a:off x="320761" y="945509"/>
            <a:ext cx="1432508" cy="369332"/>
          </a:xfrm>
          <a:prstGeom prst="rect">
            <a:avLst/>
          </a:prstGeom>
          <a:solidFill>
            <a:srgbClr val="FF0000"/>
          </a:solidFill>
        </p:spPr>
        <p:txBody>
          <a:bodyPr wrap="none">
            <a:spAutoFit/>
          </a:bodyPr>
          <a:lstStyle/>
          <a:p>
            <a:r>
              <a:rPr lang="en-GB" dirty="0" smtClean="0"/>
              <a:t>#1/#1+ [Low]</a:t>
            </a:r>
            <a:endParaRPr lang="en-GB" dirty="0"/>
          </a:p>
        </p:txBody>
      </p:sp>
      <p:sp>
        <p:nvSpPr>
          <p:cNvPr id="6" name="Rectangle 5"/>
          <p:cNvSpPr/>
          <p:nvPr/>
        </p:nvSpPr>
        <p:spPr>
          <a:xfrm>
            <a:off x="18015" y="1397758"/>
            <a:ext cx="2243367" cy="1384995"/>
          </a:xfrm>
          <a:prstGeom prst="rect">
            <a:avLst/>
          </a:prstGeom>
        </p:spPr>
        <p:txBody>
          <a:bodyPr wrap="square">
            <a:spAutoFit/>
          </a:bodyPr>
          <a:lstStyle/>
          <a:p>
            <a:r>
              <a:rPr lang="en-GB" sz="1400" b="1" dirty="0" smtClean="0"/>
              <a:t>This is below the expected standard depth of application and understanding. </a:t>
            </a:r>
          </a:p>
          <a:p>
            <a:r>
              <a:rPr lang="en-GB" sz="1400" b="1" dirty="0" smtClean="0"/>
              <a:t>Does not apply their learning.</a:t>
            </a:r>
            <a:endParaRPr lang="en-GB" sz="1400" b="1" dirty="0"/>
          </a:p>
        </p:txBody>
      </p:sp>
      <p:sp>
        <p:nvSpPr>
          <p:cNvPr id="7" name="Rectangle 6"/>
          <p:cNvSpPr/>
          <p:nvPr/>
        </p:nvSpPr>
        <p:spPr>
          <a:xfrm>
            <a:off x="20968" y="2786023"/>
            <a:ext cx="2069976" cy="1169551"/>
          </a:xfrm>
          <a:prstGeom prst="rect">
            <a:avLst/>
          </a:prstGeom>
        </p:spPr>
        <p:txBody>
          <a:bodyPr wrap="square">
            <a:spAutoFit/>
          </a:bodyPr>
          <a:lstStyle/>
          <a:p>
            <a:r>
              <a:rPr lang="en-GB" sz="1400" b="1" dirty="0" smtClean="0"/>
              <a:t>Recalls facts, remembers learnt information. </a:t>
            </a:r>
          </a:p>
          <a:p>
            <a:r>
              <a:rPr lang="en-GB" sz="1400" b="1" dirty="0" smtClean="0"/>
              <a:t>Constructs simple responses. </a:t>
            </a:r>
            <a:endParaRPr lang="en-GB" sz="1400" b="1" dirty="0"/>
          </a:p>
        </p:txBody>
      </p:sp>
      <p:sp>
        <p:nvSpPr>
          <p:cNvPr id="8" name="Rectangle 7"/>
          <p:cNvSpPr/>
          <p:nvPr/>
        </p:nvSpPr>
        <p:spPr>
          <a:xfrm>
            <a:off x="2282374" y="980812"/>
            <a:ext cx="1906997" cy="369332"/>
          </a:xfrm>
          <a:prstGeom prst="rect">
            <a:avLst/>
          </a:prstGeom>
          <a:solidFill>
            <a:srgbClr val="00B0F0"/>
          </a:solidFill>
        </p:spPr>
        <p:txBody>
          <a:bodyPr wrap="none">
            <a:spAutoFit/>
          </a:bodyPr>
          <a:lstStyle/>
          <a:p>
            <a:r>
              <a:rPr lang="en-GB" dirty="0" smtClean="0"/>
              <a:t>#2/#2+ [Expected]</a:t>
            </a:r>
            <a:endParaRPr lang="en-GB" dirty="0"/>
          </a:p>
        </p:txBody>
      </p:sp>
      <p:sp>
        <p:nvSpPr>
          <p:cNvPr id="9" name="Rectangle 8"/>
          <p:cNvSpPr/>
          <p:nvPr/>
        </p:nvSpPr>
        <p:spPr>
          <a:xfrm>
            <a:off x="2251154" y="1380648"/>
            <a:ext cx="1975438" cy="1384995"/>
          </a:xfrm>
          <a:prstGeom prst="rect">
            <a:avLst/>
          </a:prstGeom>
        </p:spPr>
        <p:txBody>
          <a:bodyPr wrap="square">
            <a:spAutoFit/>
          </a:bodyPr>
          <a:lstStyle/>
          <a:p>
            <a:r>
              <a:rPr lang="en-GB" sz="1400" b="1" dirty="0" smtClean="0"/>
              <a:t>This is the expected standard depth of application and understanding. </a:t>
            </a:r>
          </a:p>
          <a:p>
            <a:r>
              <a:rPr lang="en-GB" sz="1400" b="1" dirty="0" smtClean="0"/>
              <a:t>Average application of learning. </a:t>
            </a:r>
            <a:endParaRPr lang="en-GB" sz="1400" b="1" dirty="0"/>
          </a:p>
        </p:txBody>
      </p:sp>
      <p:sp>
        <p:nvSpPr>
          <p:cNvPr id="10" name="Rectangle 9"/>
          <p:cNvSpPr/>
          <p:nvPr/>
        </p:nvSpPr>
        <p:spPr>
          <a:xfrm>
            <a:off x="2261382" y="2784388"/>
            <a:ext cx="1975438" cy="2893100"/>
          </a:xfrm>
          <a:prstGeom prst="rect">
            <a:avLst/>
          </a:prstGeom>
        </p:spPr>
        <p:txBody>
          <a:bodyPr wrap="square">
            <a:spAutoFit/>
          </a:bodyPr>
          <a:lstStyle/>
          <a:p>
            <a:r>
              <a:rPr lang="en-GB" sz="1400" b="1" dirty="0" smtClean="0"/>
              <a:t>Applies understanding. </a:t>
            </a:r>
          </a:p>
          <a:p>
            <a:r>
              <a:rPr lang="en-GB" sz="1400" b="1" dirty="0" smtClean="0"/>
              <a:t>Uses facts, information or procedures to respond to, solve and answer problems. </a:t>
            </a:r>
          </a:p>
          <a:p>
            <a:r>
              <a:rPr lang="en-GB" sz="1400" b="1" dirty="0" smtClean="0"/>
              <a:t>Applies own knowledge in a different context. </a:t>
            </a:r>
          </a:p>
          <a:p>
            <a:r>
              <a:rPr lang="en-GB" sz="1400" b="1" dirty="0" smtClean="0"/>
              <a:t>Connects knowledge together to build up their learning. </a:t>
            </a:r>
            <a:endParaRPr lang="en-GB" sz="1400" b="1" dirty="0"/>
          </a:p>
        </p:txBody>
      </p:sp>
      <p:sp>
        <p:nvSpPr>
          <p:cNvPr id="11" name="Rectangle 10"/>
          <p:cNvSpPr/>
          <p:nvPr/>
        </p:nvSpPr>
        <p:spPr>
          <a:xfrm>
            <a:off x="4551047" y="1003692"/>
            <a:ext cx="1560042" cy="369332"/>
          </a:xfrm>
          <a:prstGeom prst="rect">
            <a:avLst/>
          </a:prstGeom>
          <a:solidFill>
            <a:srgbClr val="92D050"/>
          </a:solidFill>
        </p:spPr>
        <p:txBody>
          <a:bodyPr wrap="none">
            <a:spAutoFit/>
          </a:bodyPr>
          <a:lstStyle/>
          <a:p>
            <a:r>
              <a:rPr lang="en-GB" dirty="0" smtClean="0"/>
              <a:t>#3 /#3+[Good]</a:t>
            </a:r>
            <a:endParaRPr lang="en-GB" dirty="0"/>
          </a:p>
        </p:txBody>
      </p:sp>
      <p:sp>
        <p:nvSpPr>
          <p:cNvPr id="12" name="Rectangle 11"/>
          <p:cNvSpPr/>
          <p:nvPr/>
        </p:nvSpPr>
        <p:spPr>
          <a:xfrm>
            <a:off x="4468334" y="1350144"/>
            <a:ext cx="2087036" cy="1384995"/>
          </a:xfrm>
          <a:prstGeom prst="rect">
            <a:avLst/>
          </a:prstGeom>
        </p:spPr>
        <p:txBody>
          <a:bodyPr wrap="square">
            <a:spAutoFit/>
          </a:bodyPr>
          <a:lstStyle/>
          <a:p>
            <a:r>
              <a:rPr lang="en-GB" sz="1400" b="1" dirty="0" smtClean="0"/>
              <a:t>This is above the expected standard depth of application and understanding. </a:t>
            </a:r>
          </a:p>
          <a:p>
            <a:r>
              <a:rPr lang="en-GB" sz="1400" b="1" dirty="0" smtClean="0"/>
              <a:t>Good application of learning. </a:t>
            </a:r>
            <a:endParaRPr lang="en-GB" sz="1400" b="1" dirty="0"/>
          </a:p>
        </p:txBody>
      </p:sp>
      <p:sp>
        <p:nvSpPr>
          <p:cNvPr id="13" name="Rectangle 12"/>
          <p:cNvSpPr/>
          <p:nvPr/>
        </p:nvSpPr>
        <p:spPr>
          <a:xfrm>
            <a:off x="4484567" y="2765643"/>
            <a:ext cx="2162346" cy="3970318"/>
          </a:xfrm>
          <a:prstGeom prst="rect">
            <a:avLst/>
          </a:prstGeom>
        </p:spPr>
        <p:txBody>
          <a:bodyPr wrap="square">
            <a:spAutoFit/>
          </a:bodyPr>
          <a:lstStyle/>
          <a:p>
            <a:r>
              <a:rPr lang="en-GB" sz="1400" b="1" dirty="0" smtClean="0"/>
              <a:t>Applies understanding in more complex situations. </a:t>
            </a:r>
          </a:p>
          <a:p>
            <a:r>
              <a:rPr lang="en-GB" sz="1400" b="1" dirty="0" smtClean="0"/>
              <a:t>Uses facts, information or procedures to respond to, solve and answer complex problems. </a:t>
            </a:r>
          </a:p>
          <a:p>
            <a:r>
              <a:rPr lang="en-GB" sz="1400" b="1" dirty="0" smtClean="0"/>
              <a:t>Connects learning together from a variety of objectives and independently extends learning into other subjects. </a:t>
            </a:r>
          </a:p>
          <a:p>
            <a:r>
              <a:rPr lang="en-GB" sz="1400" b="1" dirty="0" smtClean="0"/>
              <a:t>Applies own knowledge in an alternative and unusual context.</a:t>
            </a:r>
            <a:endParaRPr lang="en-GB" sz="1400" b="1" dirty="0"/>
          </a:p>
        </p:txBody>
      </p:sp>
      <p:sp>
        <p:nvSpPr>
          <p:cNvPr id="14" name="Rectangle 13"/>
          <p:cNvSpPr/>
          <p:nvPr/>
        </p:nvSpPr>
        <p:spPr>
          <a:xfrm>
            <a:off x="6948264" y="989443"/>
            <a:ext cx="1995354" cy="369332"/>
          </a:xfrm>
          <a:prstGeom prst="rect">
            <a:avLst/>
          </a:prstGeom>
          <a:solidFill>
            <a:srgbClr val="00B050"/>
          </a:solidFill>
        </p:spPr>
        <p:txBody>
          <a:bodyPr wrap="none">
            <a:spAutoFit/>
          </a:bodyPr>
          <a:lstStyle/>
          <a:p>
            <a:r>
              <a:rPr lang="en-GB" dirty="0" smtClean="0"/>
              <a:t>#4/#4+ [Very good]</a:t>
            </a:r>
            <a:endParaRPr lang="en-GB" dirty="0"/>
          </a:p>
        </p:txBody>
      </p:sp>
      <p:sp>
        <p:nvSpPr>
          <p:cNvPr id="15" name="Rectangle 14"/>
          <p:cNvSpPr/>
          <p:nvPr/>
        </p:nvSpPr>
        <p:spPr>
          <a:xfrm>
            <a:off x="6804248" y="1353968"/>
            <a:ext cx="2195736" cy="1384995"/>
          </a:xfrm>
          <a:prstGeom prst="rect">
            <a:avLst/>
          </a:prstGeom>
        </p:spPr>
        <p:txBody>
          <a:bodyPr wrap="square">
            <a:spAutoFit/>
          </a:bodyPr>
          <a:lstStyle/>
          <a:p>
            <a:r>
              <a:rPr lang="en-GB" sz="1400" b="1" dirty="0" smtClean="0"/>
              <a:t>This is well above the expected standard depth of application and understanding. </a:t>
            </a:r>
          </a:p>
          <a:p>
            <a:r>
              <a:rPr lang="en-GB" sz="1400" b="1" dirty="0" smtClean="0"/>
              <a:t>Very good application of learning. </a:t>
            </a:r>
            <a:endParaRPr lang="en-GB" sz="1400" b="1" dirty="0"/>
          </a:p>
        </p:txBody>
      </p:sp>
      <p:sp>
        <p:nvSpPr>
          <p:cNvPr id="16" name="Rectangle 15"/>
          <p:cNvSpPr/>
          <p:nvPr/>
        </p:nvSpPr>
        <p:spPr>
          <a:xfrm>
            <a:off x="6804248" y="2765643"/>
            <a:ext cx="2254260" cy="3323987"/>
          </a:xfrm>
          <a:prstGeom prst="rect">
            <a:avLst/>
          </a:prstGeom>
        </p:spPr>
        <p:txBody>
          <a:bodyPr wrap="square">
            <a:spAutoFit/>
          </a:bodyPr>
          <a:lstStyle/>
          <a:p>
            <a:r>
              <a:rPr lang="en-GB" sz="1400" b="1" dirty="0" smtClean="0"/>
              <a:t>Applies understanding creatively in more intricate situations. </a:t>
            </a:r>
          </a:p>
          <a:p>
            <a:r>
              <a:rPr lang="en-GB" sz="1400" b="1" dirty="0" smtClean="0"/>
              <a:t>Uses facts, information or procedures to respond to, solve and answer complex and unfamiliar problems. </a:t>
            </a:r>
          </a:p>
          <a:p>
            <a:r>
              <a:rPr lang="en-GB" sz="1400" b="1" dirty="0" smtClean="0"/>
              <a:t>Independently connects learning together from a very wide variety of objectives and subjects. </a:t>
            </a:r>
          </a:p>
          <a:p>
            <a:r>
              <a:rPr lang="en-GB" sz="1400" b="1" dirty="0" smtClean="0"/>
              <a:t>Applies own knowledge into alternative and unique contexts. </a:t>
            </a:r>
            <a:endParaRPr lang="en-GB" sz="1400" b="1" dirty="0"/>
          </a:p>
        </p:txBody>
      </p:sp>
    </p:spTree>
    <p:extLst>
      <p:ext uri="{BB962C8B-B14F-4D97-AF65-F5344CB8AC3E}">
        <p14:creationId xmlns:p14="http://schemas.microsoft.com/office/powerpoint/2010/main" xmlns="" val="3844231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32656"/>
            <a:ext cx="7160840" cy="5616624"/>
          </a:xfrm>
        </p:spPr>
        <p:txBody>
          <a:bodyPr>
            <a:normAutofit fontScale="55000" lnSpcReduction="20000"/>
          </a:bodyPr>
          <a:lstStyle/>
          <a:p>
            <a:pPr fontAlgn="ctr"/>
            <a:r>
              <a:rPr lang="en-GB" b="1" u="sng" dirty="0">
                <a:solidFill>
                  <a:schemeClr val="tx1"/>
                </a:solidFill>
              </a:rPr>
              <a:t>EYFS REPORTS</a:t>
            </a:r>
            <a:r>
              <a:rPr lang="en-GB" b="1" dirty="0">
                <a:solidFill>
                  <a:schemeClr val="tx1"/>
                </a:solidFill>
              </a:rPr>
              <a:t/>
            </a:r>
            <a:br>
              <a:rPr lang="en-GB" b="1" dirty="0">
                <a:solidFill>
                  <a:schemeClr val="tx1"/>
                </a:solidFill>
              </a:rPr>
            </a:br>
            <a:endParaRPr lang="en-GB" b="1" dirty="0">
              <a:solidFill>
                <a:schemeClr val="tx1"/>
              </a:solidFill>
            </a:endParaRPr>
          </a:p>
          <a:p>
            <a:pPr fontAlgn="t"/>
            <a:r>
              <a:rPr lang="en-GB" b="1" dirty="0" smtClean="0">
                <a:solidFill>
                  <a:schemeClr val="tx1"/>
                </a:solidFill>
              </a:rPr>
              <a:t>The final </a:t>
            </a:r>
            <a:r>
              <a:rPr lang="en-GB" b="1" dirty="0">
                <a:solidFill>
                  <a:schemeClr val="tx1"/>
                </a:solidFill>
              </a:rPr>
              <a:t>report will inform parents of the achievement of their children based on the Development Matters statements. The Development Matters statements cover three prime and four specific areas of learning. Within the prime areas of learning there are: Communication and Language, Physical Development and Personal, Social and Emotional Development. Within the specific areas of learning there are: Literacy, Mathematics, Understanding of the World and Expressive Arts and Design. </a:t>
            </a:r>
            <a:br>
              <a:rPr lang="en-GB" b="1" dirty="0">
                <a:solidFill>
                  <a:schemeClr val="tx1"/>
                </a:solidFill>
              </a:rPr>
            </a:br>
            <a:r>
              <a:rPr lang="en-GB" b="1" dirty="0">
                <a:solidFill>
                  <a:schemeClr val="tx1"/>
                </a:solidFill>
              </a:rPr>
              <a:t/>
            </a:r>
            <a:br>
              <a:rPr lang="en-GB" b="1" dirty="0">
                <a:solidFill>
                  <a:schemeClr val="tx1"/>
                </a:solidFill>
              </a:rPr>
            </a:br>
            <a:r>
              <a:rPr lang="en-GB" b="1" dirty="0">
                <a:solidFill>
                  <a:schemeClr val="tx1"/>
                </a:solidFill>
              </a:rPr>
              <a:t/>
            </a:r>
            <a:br>
              <a:rPr lang="en-GB" b="1" dirty="0">
                <a:solidFill>
                  <a:schemeClr val="tx1"/>
                </a:solidFill>
              </a:rPr>
            </a:br>
            <a:r>
              <a:rPr lang="en-GB" b="1" dirty="0">
                <a:solidFill>
                  <a:schemeClr val="tx1"/>
                </a:solidFill>
              </a:rPr>
              <a:t>Following an initial baseline assessment, Teachers and Teaching Assistants completed regular ongoing observations and assessments to monitor the children's progress throughout the year. At </a:t>
            </a:r>
            <a:r>
              <a:rPr lang="en-GB" b="1" dirty="0" err="1">
                <a:solidFill>
                  <a:schemeClr val="tx1"/>
                </a:solidFill>
              </a:rPr>
              <a:t>Elburton</a:t>
            </a:r>
            <a:r>
              <a:rPr lang="en-GB" b="1" dirty="0">
                <a:solidFill>
                  <a:schemeClr val="tx1"/>
                </a:solidFill>
              </a:rPr>
              <a:t> Primary School we capture children's development by creating an electronic learning journal specific to each child. This learning journal has been shared with parents regularly throughout the year. Observations and assessments have fed into planning of lessons and activities to ensure the children have made progress and engaged with the Foundation Stage Curriculum.</a:t>
            </a:r>
            <a:r>
              <a:rPr lang="en-GB" dirty="0"/>
              <a:t/>
            </a:r>
            <a:br>
              <a:rPr lang="en-GB" dirty="0"/>
            </a:br>
            <a:endParaRPr lang="en-GB" dirty="0"/>
          </a:p>
          <a:p>
            <a:endParaRPr lang="en-GB" dirty="0"/>
          </a:p>
        </p:txBody>
      </p:sp>
    </p:spTree>
    <p:extLst>
      <p:ext uri="{BB962C8B-B14F-4D97-AF65-F5344CB8AC3E}">
        <p14:creationId xmlns:p14="http://schemas.microsoft.com/office/powerpoint/2010/main" xmlns="" val="283350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9632" y="980727"/>
            <a:ext cx="6534472" cy="4524315"/>
          </a:xfrm>
          <a:prstGeom prst="rect">
            <a:avLst/>
          </a:prstGeom>
        </p:spPr>
        <p:txBody>
          <a:bodyPr wrap="square">
            <a:spAutoFit/>
          </a:bodyPr>
          <a:lstStyle/>
          <a:p>
            <a:r>
              <a:rPr lang="en-GB" dirty="0" smtClean="0"/>
              <a:t>A child working at ARE at the end of Year 1 who demonstrates a Mastery Rating of '3',  would be </a:t>
            </a:r>
            <a:r>
              <a:rPr lang="en-GB" b="1" dirty="0" smtClean="0"/>
              <a:t>Y1High #3</a:t>
            </a:r>
          </a:p>
          <a:p>
            <a:endParaRPr lang="en-GB" dirty="0" smtClean="0"/>
          </a:p>
          <a:p>
            <a:r>
              <a:rPr lang="en-GB" dirty="0" smtClean="0"/>
              <a:t>A child working at the middle of Year 4 expectation who demonstrates a Mastery Rating of '1', would be </a:t>
            </a:r>
            <a:r>
              <a:rPr lang="en-GB" b="1" dirty="0" smtClean="0"/>
              <a:t>Y4Mid #1</a:t>
            </a:r>
          </a:p>
          <a:p>
            <a:endParaRPr lang="en-GB" dirty="0" smtClean="0"/>
          </a:p>
          <a:p>
            <a:r>
              <a:rPr lang="en-GB" dirty="0" smtClean="0"/>
              <a:t>A child working at the beginning of Year 3 expectation who demonstrates a Mastery Rating of '2', would be </a:t>
            </a:r>
            <a:r>
              <a:rPr lang="en-GB" b="1" dirty="0" smtClean="0"/>
              <a:t>Y3Low #2</a:t>
            </a:r>
          </a:p>
          <a:p>
            <a:endParaRPr lang="en-GB" dirty="0" smtClean="0"/>
          </a:p>
          <a:p>
            <a:r>
              <a:rPr lang="en-GB" dirty="0" smtClean="0"/>
              <a:t>A child working at </a:t>
            </a:r>
            <a:r>
              <a:rPr lang="en-GB" smtClean="0"/>
              <a:t>ARE at the </a:t>
            </a:r>
            <a:r>
              <a:rPr lang="en-GB" dirty="0" smtClean="0"/>
              <a:t>end of Year 5 expectation who demonstrates a Mastery Rating of '4', would be </a:t>
            </a:r>
            <a:r>
              <a:rPr lang="en-GB" b="1" dirty="0" smtClean="0"/>
              <a:t>Y5High #4</a:t>
            </a:r>
          </a:p>
          <a:p>
            <a:endParaRPr lang="en-GB" b="1" dirty="0"/>
          </a:p>
          <a:p>
            <a:r>
              <a:rPr lang="en-GB" sz="2400" b="1" dirty="0" smtClean="0">
                <a:solidFill>
                  <a:srgbClr val="FF0000"/>
                </a:solidFill>
              </a:rPr>
              <a:t>Teacher Assessment this year for end of Key Stage 1 (year2) and end of Key Stage 2 (year 6) will be different and interim for this year only.</a:t>
            </a:r>
          </a:p>
        </p:txBody>
      </p:sp>
      <p:sp>
        <p:nvSpPr>
          <p:cNvPr id="5" name="TextBox 4"/>
          <p:cNvSpPr txBox="1"/>
          <p:nvPr/>
        </p:nvSpPr>
        <p:spPr>
          <a:xfrm>
            <a:off x="1331640" y="476672"/>
            <a:ext cx="5688632" cy="369332"/>
          </a:xfrm>
          <a:prstGeom prst="rect">
            <a:avLst/>
          </a:prstGeom>
          <a:noFill/>
        </p:spPr>
        <p:txBody>
          <a:bodyPr wrap="square" rtlCol="0">
            <a:spAutoFit/>
          </a:bodyPr>
          <a:lstStyle/>
          <a:p>
            <a:r>
              <a:rPr lang="en-GB" b="1" dirty="0" smtClean="0"/>
              <a:t>Reporting to parents  Y1,3,4,5 -The school system</a:t>
            </a:r>
            <a:r>
              <a:rPr lang="en-GB" dirty="0" smtClean="0"/>
              <a:t>.</a:t>
            </a:r>
            <a:endParaRPr lang="en-GB" dirty="0"/>
          </a:p>
        </p:txBody>
      </p:sp>
    </p:spTree>
    <p:extLst>
      <p:ext uri="{BB962C8B-B14F-4D97-AF65-F5344CB8AC3E}">
        <p14:creationId xmlns:p14="http://schemas.microsoft.com/office/powerpoint/2010/main" xmlns="" val="1282457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6120680"/>
          </a:xfrm>
        </p:spPr>
        <p:txBody>
          <a:bodyPr>
            <a:normAutofit/>
          </a:bodyPr>
          <a:lstStyle/>
          <a:p>
            <a:pPr marL="0" indent="0">
              <a:buNone/>
            </a:pPr>
            <a:r>
              <a:rPr lang="en-GB" sz="1800" b="1" u="sng" dirty="0" smtClean="0">
                <a:solidFill>
                  <a:schemeClr val="tx1"/>
                </a:solidFill>
              </a:rPr>
              <a:t>End of key stage Reporting and Assessment.</a:t>
            </a:r>
          </a:p>
          <a:p>
            <a:pPr marL="0" indent="0">
              <a:buNone/>
            </a:pPr>
            <a:r>
              <a:rPr lang="en-GB" sz="1800" b="1" u="sng" dirty="0" smtClean="0">
                <a:solidFill>
                  <a:schemeClr val="tx1"/>
                </a:solidFill>
              </a:rPr>
              <a:t>KS 1 (Year 2 children)</a:t>
            </a:r>
          </a:p>
          <a:p>
            <a:pPr marL="0" indent="0">
              <a:buNone/>
            </a:pPr>
            <a:r>
              <a:rPr lang="en-GB" sz="1800" b="1" dirty="0" smtClean="0">
                <a:solidFill>
                  <a:schemeClr val="tx1"/>
                </a:solidFill>
              </a:rPr>
              <a:t>There will be tests for reading, grammar </a:t>
            </a:r>
            <a:r>
              <a:rPr lang="en-GB" sz="1800" b="1" dirty="0"/>
              <a:t>p</a:t>
            </a:r>
            <a:r>
              <a:rPr lang="en-GB" sz="1800" b="1" dirty="0" smtClean="0">
                <a:solidFill>
                  <a:schemeClr val="tx1"/>
                </a:solidFill>
              </a:rPr>
              <a:t>unctuation and spelling and maths. These will generate a scaled score of which 100 will represent ARE. They will be used to inform teacher assessment along with written, practical and oral classwork and homework.</a:t>
            </a:r>
          </a:p>
          <a:p>
            <a:pPr marL="0" indent="0">
              <a:buNone/>
            </a:pPr>
            <a:r>
              <a:rPr lang="en-GB" sz="1800" b="1" dirty="0" smtClean="0">
                <a:solidFill>
                  <a:schemeClr val="tx1"/>
                </a:solidFill>
              </a:rPr>
              <a:t>Writing and science will just be based on teacher assessment.</a:t>
            </a:r>
          </a:p>
          <a:p>
            <a:pPr marL="0" indent="0">
              <a:buNone/>
            </a:pPr>
            <a:r>
              <a:rPr lang="en-GB" sz="1800" b="1" dirty="0" smtClean="0">
                <a:solidFill>
                  <a:schemeClr val="tx1"/>
                </a:solidFill>
              </a:rPr>
              <a:t>Teacher Assessment will be based on 2015-16 Interim Teacher Assessment frameworks. These do not cover all aspects of learning but offer elements that typify a child working at ARE. They are broken down into : </a:t>
            </a:r>
          </a:p>
          <a:p>
            <a:pPr marL="0" indent="0">
              <a:buNone/>
            </a:pPr>
            <a:r>
              <a:rPr lang="en-GB" sz="1800" b="1" dirty="0" smtClean="0">
                <a:solidFill>
                  <a:schemeClr val="tx1"/>
                </a:solidFill>
              </a:rPr>
              <a:t>Working towards expected standard, </a:t>
            </a:r>
          </a:p>
          <a:p>
            <a:pPr marL="0" indent="0">
              <a:buNone/>
            </a:pPr>
            <a:r>
              <a:rPr lang="en-GB" sz="1800" b="1" dirty="0" smtClean="0">
                <a:solidFill>
                  <a:schemeClr val="tx1"/>
                </a:solidFill>
              </a:rPr>
              <a:t>Working at expected standard </a:t>
            </a:r>
          </a:p>
          <a:p>
            <a:pPr marL="0" indent="0">
              <a:buNone/>
            </a:pPr>
            <a:r>
              <a:rPr lang="en-GB" sz="1800" b="1" dirty="0" smtClean="0">
                <a:solidFill>
                  <a:schemeClr val="tx1"/>
                </a:solidFill>
              </a:rPr>
              <a:t>Working at greater depth within the expected standard.</a:t>
            </a:r>
          </a:p>
          <a:p>
            <a:pPr marL="0" indent="0">
              <a:buNone/>
            </a:pPr>
            <a:endParaRPr lang="en-GB" sz="1800" b="1" dirty="0">
              <a:solidFill>
                <a:schemeClr val="tx1"/>
              </a:solidFill>
            </a:endParaRPr>
          </a:p>
          <a:p>
            <a:pPr marL="0" indent="0">
              <a:buNone/>
            </a:pPr>
            <a:r>
              <a:rPr lang="en-GB" sz="1800" b="1" dirty="0" smtClean="0">
                <a:solidFill>
                  <a:schemeClr val="tx1"/>
                </a:solidFill>
              </a:rPr>
              <a:t>Science just has </a:t>
            </a:r>
            <a:r>
              <a:rPr lang="en-GB" sz="1800" b="1" dirty="0">
                <a:solidFill>
                  <a:schemeClr val="tx1"/>
                </a:solidFill>
              </a:rPr>
              <a:t>Working at expected standard </a:t>
            </a:r>
            <a:endParaRPr lang="en-GB" sz="1800" b="1" dirty="0" smtClean="0">
              <a:solidFill>
                <a:schemeClr val="tx1"/>
              </a:solidFill>
            </a:endParaRPr>
          </a:p>
          <a:p>
            <a:pPr marL="0" indent="0">
              <a:buNone/>
            </a:pPr>
            <a:endParaRPr lang="en-GB" sz="1800" b="1" dirty="0"/>
          </a:p>
          <a:p>
            <a:pPr marL="0" indent="0">
              <a:buNone/>
            </a:pPr>
            <a:r>
              <a:rPr lang="en-GB" sz="1800" b="1" dirty="0" smtClean="0">
                <a:solidFill>
                  <a:schemeClr val="tx1"/>
                </a:solidFill>
              </a:rPr>
              <a:t>We intend to share the test scores with parents as well although we don’t have to and some other schools may not.</a:t>
            </a:r>
            <a:endParaRPr lang="en-GB" sz="1800" b="1" dirty="0">
              <a:solidFill>
                <a:schemeClr val="tx1"/>
              </a:solidFill>
            </a:endParaRPr>
          </a:p>
          <a:p>
            <a:pPr marL="0" indent="0">
              <a:buNone/>
            </a:pPr>
            <a:endParaRPr lang="en-GB" sz="1600" b="1" dirty="0">
              <a:solidFill>
                <a:schemeClr val="tx1"/>
              </a:solidFill>
            </a:endParaRPr>
          </a:p>
        </p:txBody>
      </p:sp>
    </p:spTree>
    <p:extLst>
      <p:ext uri="{BB962C8B-B14F-4D97-AF65-F5344CB8AC3E}">
        <p14:creationId xmlns:p14="http://schemas.microsoft.com/office/powerpoint/2010/main" xmlns="" val="1164953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229600" cy="5760640"/>
          </a:xfrm>
        </p:spPr>
        <p:txBody>
          <a:bodyPr>
            <a:normAutofit/>
          </a:bodyPr>
          <a:lstStyle/>
          <a:p>
            <a:pPr marL="0" indent="0">
              <a:buNone/>
            </a:pPr>
            <a:r>
              <a:rPr lang="en-GB" sz="1800" b="1" u="sng" dirty="0">
                <a:solidFill>
                  <a:schemeClr val="tx1"/>
                </a:solidFill>
              </a:rPr>
              <a:t>KS </a:t>
            </a:r>
            <a:r>
              <a:rPr lang="en-GB" sz="1800" b="1" u="sng" dirty="0" smtClean="0">
                <a:solidFill>
                  <a:schemeClr val="tx1"/>
                </a:solidFill>
              </a:rPr>
              <a:t>2 </a:t>
            </a:r>
            <a:endParaRPr lang="en-GB" sz="1800" b="1" u="sng" dirty="0">
              <a:solidFill>
                <a:schemeClr val="tx1"/>
              </a:solidFill>
            </a:endParaRPr>
          </a:p>
          <a:p>
            <a:pPr marL="0" indent="0">
              <a:buNone/>
            </a:pPr>
            <a:r>
              <a:rPr lang="en-GB" sz="1800" b="1" dirty="0">
                <a:solidFill>
                  <a:schemeClr val="tx1"/>
                </a:solidFill>
              </a:rPr>
              <a:t>There will be tests for </a:t>
            </a:r>
            <a:r>
              <a:rPr lang="en-GB" sz="1800" b="1" dirty="0" smtClean="0">
                <a:solidFill>
                  <a:schemeClr val="tx1"/>
                </a:solidFill>
              </a:rPr>
              <a:t>reading</a:t>
            </a:r>
            <a:r>
              <a:rPr lang="en-GB" sz="1800" b="1" dirty="0">
                <a:solidFill>
                  <a:schemeClr val="tx1"/>
                </a:solidFill>
              </a:rPr>
              <a:t>, </a:t>
            </a:r>
            <a:r>
              <a:rPr lang="en-GB" sz="1800" b="1" dirty="0" smtClean="0">
                <a:solidFill>
                  <a:schemeClr val="tx1"/>
                </a:solidFill>
              </a:rPr>
              <a:t>grammar </a:t>
            </a:r>
            <a:r>
              <a:rPr lang="en-GB" sz="1800" b="1" dirty="0"/>
              <a:t>p</a:t>
            </a:r>
            <a:r>
              <a:rPr lang="en-GB" sz="1800" b="1" dirty="0" smtClean="0">
                <a:solidFill>
                  <a:schemeClr val="tx1"/>
                </a:solidFill>
              </a:rPr>
              <a:t>unctuation </a:t>
            </a:r>
            <a:r>
              <a:rPr lang="en-GB" sz="1800" b="1" dirty="0">
                <a:solidFill>
                  <a:schemeClr val="tx1"/>
                </a:solidFill>
              </a:rPr>
              <a:t>and </a:t>
            </a:r>
            <a:r>
              <a:rPr lang="en-GB" sz="1800" b="1" dirty="0" smtClean="0">
                <a:solidFill>
                  <a:schemeClr val="tx1"/>
                </a:solidFill>
              </a:rPr>
              <a:t>spelling and maths. </a:t>
            </a:r>
            <a:r>
              <a:rPr lang="en-GB" sz="1800" b="1" dirty="0">
                <a:solidFill>
                  <a:schemeClr val="tx1"/>
                </a:solidFill>
              </a:rPr>
              <a:t>These will generate a scaled score of which 100 will represent ARE</a:t>
            </a:r>
            <a:r>
              <a:rPr lang="en-GB" sz="1800" b="1" dirty="0" smtClean="0">
                <a:solidFill>
                  <a:schemeClr val="tx1"/>
                </a:solidFill>
              </a:rPr>
              <a:t>.</a:t>
            </a:r>
          </a:p>
          <a:p>
            <a:pPr marL="0" indent="0">
              <a:buNone/>
            </a:pPr>
            <a:endParaRPr lang="en-GB" sz="1800" b="1" dirty="0">
              <a:solidFill>
                <a:schemeClr val="tx1"/>
              </a:solidFill>
            </a:endParaRPr>
          </a:p>
          <a:p>
            <a:pPr marL="0" indent="0">
              <a:buNone/>
            </a:pPr>
            <a:r>
              <a:rPr lang="en-GB" sz="1800" b="1" dirty="0" smtClean="0">
                <a:solidFill>
                  <a:schemeClr val="tx1"/>
                </a:solidFill>
              </a:rPr>
              <a:t>There will also be Teacher Assessment as a separate piece of information.</a:t>
            </a:r>
          </a:p>
          <a:p>
            <a:pPr marL="0" indent="0">
              <a:buNone/>
            </a:pPr>
            <a:r>
              <a:rPr lang="en-GB" sz="1800" b="1" dirty="0">
                <a:solidFill>
                  <a:schemeClr val="tx1"/>
                </a:solidFill>
              </a:rPr>
              <a:t>Teacher Assessment will be based on 2015-16 Interim Teacher Assessment frameworks. These do not cover all aspects of learning but offer elements that typify a child working at ARE</a:t>
            </a:r>
            <a:r>
              <a:rPr lang="en-GB" sz="1800" b="1" dirty="0" smtClean="0">
                <a:solidFill>
                  <a:schemeClr val="tx1"/>
                </a:solidFill>
              </a:rPr>
              <a:t>.</a:t>
            </a:r>
          </a:p>
          <a:p>
            <a:pPr marL="0" indent="0">
              <a:buNone/>
            </a:pPr>
            <a:r>
              <a:rPr lang="en-GB" sz="1800" b="1" dirty="0" smtClean="0">
                <a:solidFill>
                  <a:schemeClr val="tx1"/>
                </a:solidFill>
              </a:rPr>
              <a:t>Reading , maths and science will be based on:</a:t>
            </a:r>
          </a:p>
          <a:p>
            <a:pPr marL="0" indent="0">
              <a:buNone/>
            </a:pPr>
            <a:r>
              <a:rPr lang="en-GB" sz="1800" b="1" dirty="0" smtClean="0">
                <a:solidFill>
                  <a:schemeClr val="tx1"/>
                </a:solidFill>
              </a:rPr>
              <a:t> Working at expected standard.</a:t>
            </a:r>
          </a:p>
          <a:p>
            <a:pPr marL="0" indent="0">
              <a:buNone/>
            </a:pPr>
            <a:endParaRPr lang="en-GB" sz="1800" b="1" dirty="0" smtClean="0">
              <a:solidFill>
                <a:schemeClr val="tx1"/>
              </a:solidFill>
            </a:endParaRPr>
          </a:p>
          <a:p>
            <a:pPr marL="0" indent="0">
              <a:buNone/>
            </a:pPr>
            <a:r>
              <a:rPr lang="en-GB" sz="1800" b="1" dirty="0" smtClean="0">
                <a:solidFill>
                  <a:schemeClr val="tx1"/>
                </a:solidFill>
              </a:rPr>
              <a:t>Writing will be based on:</a:t>
            </a:r>
          </a:p>
          <a:p>
            <a:pPr marL="0" indent="0">
              <a:buNone/>
            </a:pPr>
            <a:r>
              <a:rPr lang="en-GB" sz="1800" b="1" dirty="0">
                <a:solidFill>
                  <a:schemeClr val="tx1"/>
                </a:solidFill>
              </a:rPr>
              <a:t>Working towards expected standard, </a:t>
            </a:r>
          </a:p>
          <a:p>
            <a:pPr marL="0" indent="0">
              <a:buNone/>
            </a:pPr>
            <a:r>
              <a:rPr lang="en-GB" sz="1800" b="1" dirty="0">
                <a:solidFill>
                  <a:schemeClr val="tx1"/>
                </a:solidFill>
              </a:rPr>
              <a:t>Working at expected standard </a:t>
            </a:r>
          </a:p>
          <a:p>
            <a:pPr marL="0" indent="0">
              <a:buNone/>
            </a:pPr>
            <a:r>
              <a:rPr lang="en-GB" sz="1800" b="1" dirty="0">
                <a:solidFill>
                  <a:schemeClr val="tx1"/>
                </a:solidFill>
              </a:rPr>
              <a:t>Working at greater depth within the expected standard.</a:t>
            </a:r>
          </a:p>
          <a:p>
            <a:pPr marL="0" indent="0">
              <a:buNone/>
            </a:pPr>
            <a:endParaRPr lang="en-GB" sz="1800" b="1" dirty="0" smtClean="0">
              <a:solidFill>
                <a:schemeClr val="tx1"/>
              </a:solidFill>
            </a:endParaRPr>
          </a:p>
          <a:p>
            <a:pPr marL="0" indent="0">
              <a:buNone/>
            </a:pPr>
            <a:endParaRPr lang="en-GB" sz="1800" b="1" dirty="0">
              <a:solidFill>
                <a:schemeClr val="tx1"/>
              </a:solidFill>
            </a:endParaRPr>
          </a:p>
          <a:p>
            <a:pPr marL="0" indent="0">
              <a:buNone/>
            </a:pPr>
            <a:endParaRPr lang="en-GB" sz="1800" b="1" dirty="0" smtClean="0">
              <a:solidFill>
                <a:schemeClr val="tx1"/>
              </a:solidFill>
            </a:endParaRPr>
          </a:p>
          <a:p>
            <a:pPr marL="0" indent="0">
              <a:buNone/>
            </a:pPr>
            <a:endParaRPr lang="en-GB" sz="1800" dirty="0"/>
          </a:p>
        </p:txBody>
      </p:sp>
    </p:spTree>
    <p:extLst>
      <p:ext uri="{BB962C8B-B14F-4D97-AF65-F5344CB8AC3E}">
        <p14:creationId xmlns:p14="http://schemas.microsoft.com/office/powerpoint/2010/main" xmlns="" val="2746499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Sharing your child’s work.</a:t>
            </a:r>
            <a:endParaRPr lang="en-GB" u="sng" dirty="0"/>
          </a:p>
        </p:txBody>
      </p:sp>
      <p:sp>
        <p:nvSpPr>
          <p:cNvPr id="3" name="Content Placeholder 2"/>
          <p:cNvSpPr>
            <a:spLocks noGrp="1"/>
          </p:cNvSpPr>
          <p:nvPr>
            <p:ph idx="1"/>
          </p:nvPr>
        </p:nvSpPr>
        <p:spPr>
          <a:xfrm>
            <a:off x="467544" y="1196752"/>
            <a:ext cx="8229600" cy="5112568"/>
          </a:xfrm>
        </p:spPr>
        <p:txBody>
          <a:bodyPr>
            <a:normAutofit lnSpcReduction="10000"/>
          </a:bodyPr>
          <a:lstStyle/>
          <a:p>
            <a:r>
              <a:rPr lang="en-GB" dirty="0" smtClean="0"/>
              <a:t>Look through the book to see progress across the year.</a:t>
            </a:r>
          </a:p>
          <a:p>
            <a:r>
              <a:rPr lang="en-GB" dirty="0" smtClean="0"/>
              <a:t>Look for Learning Intentions and success criteria to focus on the aspect of learning being taught.</a:t>
            </a:r>
          </a:p>
          <a:p>
            <a:r>
              <a:rPr lang="en-GB" dirty="0" smtClean="0"/>
              <a:t>Talk with your child about how they have improved and how they can improve further.</a:t>
            </a:r>
          </a:p>
          <a:p>
            <a:r>
              <a:rPr lang="en-GB" dirty="0" smtClean="0"/>
              <a:t>Look for work that encourages understanding as well as knowledge (the mastery and greater depth elements).</a:t>
            </a:r>
          </a:p>
          <a:p>
            <a:endParaRPr lang="en-GB" dirty="0" smtClean="0"/>
          </a:p>
          <a:p>
            <a:endParaRPr lang="en-GB" dirty="0"/>
          </a:p>
        </p:txBody>
      </p:sp>
    </p:spTree>
    <p:extLst>
      <p:ext uri="{BB962C8B-B14F-4D97-AF65-F5344CB8AC3E}">
        <p14:creationId xmlns:p14="http://schemas.microsoft.com/office/powerpoint/2010/main" xmlns="" val="3556315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420" t="12110" r="26208" b="13806"/>
          <a:stretch/>
        </p:blipFill>
        <p:spPr bwMode="auto">
          <a:xfrm>
            <a:off x="-1" y="0"/>
            <a:ext cx="9124357"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73378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Early Learning Goals</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Every child is being observed daily. These observations will support the end of year assessments</a:t>
            </a:r>
          </a:p>
          <a:p>
            <a:endParaRPr lang="en-GB" dirty="0" smtClean="0"/>
          </a:p>
          <a:p>
            <a:pPr marL="0" indent="0">
              <a:buNone/>
            </a:pPr>
            <a:r>
              <a:rPr lang="en-GB" u="sng" dirty="0" smtClean="0">
                <a:solidFill>
                  <a:srgbClr val="FF0000"/>
                </a:solidFill>
              </a:rPr>
              <a:t>Emerging – </a:t>
            </a:r>
            <a:r>
              <a:rPr lang="en-GB" dirty="0" smtClean="0"/>
              <a:t>The children have met some but not yet all of the  ELG objectives</a:t>
            </a:r>
          </a:p>
          <a:p>
            <a:endParaRPr lang="en-GB" dirty="0" smtClean="0"/>
          </a:p>
          <a:p>
            <a:pPr marL="0" indent="0">
              <a:buNone/>
            </a:pPr>
            <a:r>
              <a:rPr lang="en-GB" u="sng" dirty="0" smtClean="0">
                <a:solidFill>
                  <a:srgbClr val="FF0000"/>
                </a:solidFill>
              </a:rPr>
              <a:t>Expected – </a:t>
            </a:r>
            <a:r>
              <a:rPr lang="en-GB" dirty="0" smtClean="0"/>
              <a:t>The children have achieved all of the ELG objectives</a:t>
            </a:r>
          </a:p>
          <a:p>
            <a:endParaRPr lang="en-GB" dirty="0" smtClean="0"/>
          </a:p>
          <a:p>
            <a:pPr marL="0" indent="0">
              <a:buNone/>
            </a:pPr>
            <a:r>
              <a:rPr lang="en-GB" u="sng" dirty="0" smtClean="0">
                <a:solidFill>
                  <a:srgbClr val="FF0000"/>
                </a:solidFill>
              </a:rPr>
              <a:t>Exceeding – </a:t>
            </a:r>
            <a:r>
              <a:rPr lang="en-GB" dirty="0" smtClean="0"/>
              <a:t>The children have achieved all of the ELG and met some of the Y1 expectations for attainment</a:t>
            </a:r>
            <a:endParaRPr lang="en-GB" dirty="0"/>
          </a:p>
        </p:txBody>
      </p:sp>
    </p:spTree>
    <p:extLst>
      <p:ext uri="{BB962C8B-B14F-4D97-AF65-F5344CB8AC3E}">
        <p14:creationId xmlns:p14="http://schemas.microsoft.com/office/powerpoint/2010/main" xmlns="" val="2789613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6632"/>
            <a:ext cx="8352928" cy="6480720"/>
          </a:xfrm>
        </p:spPr>
        <p:txBody>
          <a:bodyPr>
            <a:normAutofit fontScale="62500" lnSpcReduction="20000"/>
          </a:bodyPr>
          <a:lstStyle/>
          <a:p>
            <a:pPr marL="0" indent="0">
              <a:buNone/>
            </a:pPr>
            <a:r>
              <a:rPr lang="en-GB" b="1" u="sng" dirty="0" smtClean="0">
                <a:solidFill>
                  <a:schemeClr val="tx1"/>
                </a:solidFill>
              </a:rPr>
              <a:t>CONTEXT Year 1-6 children</a:t>
            </a:r>
          </a:p>
          <a:p>
            <a:pPr marL="0" indent="0">
              <a:buNone/>
            </a:pPr>
            <a:endParaRPr lang="en-GB" b="1" dirty="0" smtClean="0">
              <a:solidFill>
                <a:schemeClr val="tx1"/>
              </a:solidFill>
            </a:endParaRPr>
          </a:p>
          <a:p>
            <a:pPr marL="0" indent="0">
              <a:buNone/>
            </a:pPr>
            <a:r>
              <a:rPr lang="en-GB" b="1" dirty="0" smtClean="0">
                <a:solidFill>
                  <a:schemeClr val="tx1"/>
                </a:solidFill>
              </a:rPr>
              <a:t>We did have levels from 1 through to 6 in primary schools. Y2 expected to achieve L2 (most able L3)</a:t>
            </a:r>
          </a:p>
          <a:p>
            <a:pPr marL="0" indent="0">
              <a:buNone/>
            </a:pPr>
            <a:r>
              <a:rPr lang="en-GB" b="1" dirty="0" smtClean="0">
                <a:solidFill>
                  <a:schemeClr val="tx1"/>
                </a:solidFill>
              </a:rPr>
              <a:t>Y6 expected to achieve L4 (most able L5 and some L6)</a:t>
            </a:r>
          </a:p>
          <a:p>
            <a:pPr marL="0" indent="0">
              <a:buNone/>
            </a:pPr>
            <a:endParaRPr lang="en-GB" b="1" dirty="0">
              <a:solidFill>
                <a:schemeClr val="tx1"/>
              </a:solidFill>
            </a:endParaRPr>
          </a:p>
          <a:p>
            <a:pPr marL="0" indent="0">
              <a:buNone/>
            </a:pPr>
            <a:r>
              <a:rPr lang="en-GB" b="1" dirty="0" smtClean="0">
                <a:solidFill>
                  <a:schemeClr val="tx1"/>
                </a:solidFill>
              </a:rPr>
              <a:t>New National Curriculum 2014 was introduced by the government 18 months ago and starts with children in year 1.Children in Foundation are taught from the Learning and Development Requirements for Early Years.</a:t>
            </a:r>
          </a:p>
          <a:p>
            <a:pPr marL="0" indent="0">
              <a:buNone/>
            </a:pPr>
            <a:endParaRPr lang="en-GB" b="1" dirty="0" smtClean="0">
              <a:solidFill>
                <a:schemeClr val="tx1"/>
              </a:solidFill>
            </a:endParaRPr>
          </a:p>
          <a:p>
            <a:pPr marL="0" indent="0">
              <a:buNone/>
            </a:pPr>
            <a:r>
              <a:rPr lang="en-GB" b="1" dirty="0"/>
              <a:t>T</a:t>
            </a:r>
            <a:r>
              <a:rPr lang="en-GB" b="1" dirty="0" smtClean="0"/>
              <a:t>he National Curriculum is b</a:t>
            </a:r>
            <a:r>
              <a:rPr lang="en-GB" b="1" dirty="0" smtClean="0">
                <a:solidFill>
                  <a:schemeClr val="tx1"/>
                </a:solidFill>
              </a:rPr>
              <a:t>ased on age related expectations (ARE) for each year group.</a:t>
            </a:r>
          </a:p>
          <a:p>
            <a:pPr marL="0" indent="0">
              <a:buNone/>
            </a:pPr>
            <a:r>
              <a:rPr lang="en-GB" b="1" dirty="0" smtClean="0">
                <a:solidFill>
                  <a:schemeClr val="tx1"/>
                </a:solidFill>
              </a:rPr>
              <a:t>Data is lower profile in everyday work and ‘assessment information’ is used to see what children need to learn next </a:t>
            </a:r>
            <a:r>
              <a:rPr lang="en-GB" b="1" dirty="0" smtClean="0"/>
              <a:t>and if they have any gaps in their learning</a:t>
            </a:r>
            <a:r>
              <a:rPr lang="en-GB" b="1" dirty="0" smtClean="0">
                <a:solidFill>
                  <a:schemeClr val="tx1"/>
                </a:solidFill>
              </a:rPr>
              <a:t>.</a:t>
            </a:r>
          </a:p>
          <a:p>
            <a:pPr marL="0" indent="0">
              <a:buNone/>
            </a:pPr>
            <a:r>
              <a:rPr lang="en-GB" b="1" dirty="0" smtClean="0">
                <a:solidFill>
                  <a:schemeClr val="tx1"/>
                </a:solidFill>
              </a:rPr>
              <a:t>All children are expected to achieve the ARE.</a:t>
            </a:r>
          </a:p>
          <a:p>
            <a:pPr marL="0" indent="0">
              <a:buNone/>
            </a:pPr>
            <a:r>
              <a:rPr lang="en-GB" b="1" dirty="0">
                <a:solidFill>
                  <a:schemeClr val="tx1"/>
                </a:solidFill>
              </a:rPr>
              <a:t>Children who have grasped the content will be challenged with deeper thinking activities to develop further cognitive understanding and reasoning. (This is often referred to as </a:t>
            </a:r>
            <a:r>
              <a:rPr lang="en-GB" b="1" dirty="0" smtClean="0"/>
              <a:t>m</a:t>
            </a:r>
            <a:r>
              <a:rPr lang="en-GB" b="1" dirty="0" smtClean="0">
                <a:solidFill>
                  <a:schemeClr val="tx1"/>
                </a:solidFill>
              </a:rPr>
              <a:t>astery or working at greater depth.)</a:t>
            </a:r>
          </a:p>
          <a:p>
            <a:pPr marL="0" indent="0">
              <a:buNone/>
            </a:pPr>
            <a:endParaRPr lang="en-GB" b="1" dirty="0">
              <a:solidFill>
                <a:schemeClr val="tx1"/>
              </a:solidFill>
            </a:endParaRPr>
          </a:p>
          <a:p>
            <a:pPr marL="0" indent="0">
              <a:buNone/>
            </a:pPr>
            <a:r>
              <a:rPr lang="en-GB" b="1" dirty="0" smtClean="0">
                <a:solidFill>
                  <a:schemeClr val="tx1"/>
                </a:solidFill>
              </a:rPr>
              <a:t>The underlying principal being that all children are ‘secondary ready’ by the end of primary school.</a:t>
            </a:r>
            <a:endParaRPr lang="en-GB" b="1" dirty="0">
              <a:solidFill>
                <a:schemeClr val="tx1"/>
              </a:solidFill>
            </a:endParaRPr>
          </a:p>
          <a:p>
            <a:pPr marL="0" indent="0">
              <a:buNone/>
            </a:pPr>
            <a:endParaRPr lang="en-GB" b="1" dirty="0" smtClean="0">
              <a:solidFill>
                <a:schemeClr val="tx1"/>
              </a:solidFill>
            </a:endParaRPr>
          </a:p>
        </p:txBody>
      </p:sp>
    </p:spTree>
    <p:extLst>
      <p:ext uri="{BB962C8B-B14F-4D97-AF65-F5344CB8AC3E}">
        <p14:creationId xmlns:p14="http://schemas.microsoft.com/office/powerpoint/2010/main" xmlns="" val="1668152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4525963"/>
          </a:xfrm>
        </p:spPr>
        <p:txBody>
          <a:bodyPr>
            <a:normAutofit fontScale="25000" lnSpcReduction="20000"/>
          </a:bodyPr>
          <a:lstStyle/>
          <a:p>
            <a:pPr marL="0" indent="0" algn="ctr">
              <a:buNone/>
            </a:pPr>
            <a:r>
              <a:rPr lang="en-GB" sz="5600" u="sng" dirty="0" smtClean="0">
                <a:solidFill>
                  <a:schemeClr val="tx1"/>
                </a:solidFill>
                <a:latin typeface="Arial Black" panose="020B0A04020102020204" pitchFamily="34" charset="0"/>
              </a:rPr>
              <a:t>MASTERY AND GREATER DEPTH </a:t>
            </a:r>
            <a:r>
              <a:rPr lang="en-GB" sz="5600" u="sng" dirty="0">
                <a:solidFill>
                  <a:schemeClr val="tx1"/>
                </a:solidFill>
                <a:latin typeface="Arial Black" panose="020B0A04020102020204" pitchFamily="34" charset="0"/>
              </a:rPr>
              <a:t>IN ASSESSMENT – A CLARIFICATION</a:t>
            </a:r>
          </a:p>
          <a:p>
            <a:endParaRPr lang="en-GB" sz="5600" dirty="0" smtClean="0">
              <a:solidFill>
                <a:schemeClr val="tx1"/>
              </a:solidFill>
              <a:latin typeface="Arial Black" panose="020B0A04020102020204" pitchFamily="34" charset="0"/>
            </a:endParaRPr>
          </a:p>
          <a:p>
            <a:r>
              <a:rPr lang="en-GB" sz="5600" dirty="0" smtClean="0">
                <a:solidFill>
                  <a:schemeClr val="tx1"/>
                </a:solidFill>
                <a:latin typeface="Arial Black" panose="020B0A04020102020204" pitchFamily="34" charset="0"/>
              </a:rPr>
              <a:t>The </a:t>
            </a:r>
            <a:r>
              <a:rPr lang="en-GB" sz="5600" dirty="0">
                <a:solidFill>
                  <a:schemeClr val="tx1"/>
                </a:solidFill>
                <a:latin typeface="Arial Black" panose="020B0A04020102020204" pitchFamily="34" charset="0"/>
              </a:rPr>
              <a:t>new national curriculum is premised on the following explanation of mastery </a:t>
            </a:r>
            <a:r>
              <a:rPr lang="en-GB" sz="5600" dirty="0" smtClean="0">
                <a:solidFill>
                  <a:schemeClr val="tx1"/>
                </a:solidFill>
                <a:latin typeface="Arial Black" panose="020B0A04020102020204" pitchFamily="34" charset="0"/>
              </a:rPr>
              <a:t>linked </a:t>
            </a:r>
            <a:r>
              <a:rPr lang="en-GB" sz="5600" dirty="0">
                <a:solidFill>
                  <a:schemeClr val="tx1"/>
                </a:solidFill>
                <a:latin typeface="Arial Black" panose="020B0A04020102020204" pitchFamily="34" charset="0"/>
              </a:rPr>
              <a:t>to the theory originally presented by Benjamin Bloom in the 1960s</a:t>
            </a:r>
          </a:p>
          <a:p>
            <a:pPr lvl="0"/>
            <a:endParaRPr lang="en-GB" sz="5600" dirty="0" smtClean="0">
              <a:solidFill>
                <a:schemeClr val="tx1"/>
              </a:solidFill>
              <a:latin typeface="Arial Black" panose="020B0A04020102020204" pitchFamily="34" charset="0"/>
            </a:endParaRPr>
          </a:p>
          <a:p>
            <a:pPr lvl="0"/>
            <a:r>
              <a:rPr lang="en-GB" sz="5600" dirty="0" smtClean="0">
                <a:solidFill>
                  <a:schemeClr val="tx1"/>
                </a:solidFill>
                <a:latin typeface="Arial Black" panose="020B0A04020102020204" pitchFamily="34" charset="0"/>
              </a:rPr>
              <a:t>Learning </a:t>
            </a:r>
            <a:r>
              <a:rPr lang="en-GB" sz="5600" dirty="0">
                <a:solidFill>
                  <a:schemeClr val="tx1"/>
                </a:solidFill>
                <a:latin typeface="Arial Black" panose="020B0A04020102020204" pitchFamily="34" charset="0"/>
              </a:rPr>
              <a:t>is broken down into discrete units and presented in a logical order</a:t>
            </a:r>
          </a:p>
          <a:p>
            <a:pPr lvl="0"/>
            <a:endParaRPr lang="en-GB" sz="5600" dirty="0" smtClean="0">
              <a:solidFill>
                <a:schemeClr val="tx1"/>
              </a:solidFill>
              <a:latin typeface="Arial Black" panose="020B0A04020102020204" pitchFamily="34" charset="0"/>
            </a:endParaRPr>
          </a:p>
          <a:p>
            <a:pPr lvl="0"/>
            <a:r>
              <a:rPr lang="en-GB" sz="5600" dirty="0" smtClean="0">
                <a:latin typeface="Arial Black" panose="020B0A04020102020204" pitchFamily="34" charset="0"/>
              </a:rPr>
              <a:t>We aim for p</a:t>
            </a:r>
            <a:r>
              <a:rPr lang="en-GB" sz="5600" dirty="0" smtClean="0">
                <a:solidFill>
                  <a:schemeClr val="tx1"/>
                </a:solidFill>
                <a:latin typeface="Arial Black" panose="020B0A04020102020204" pitchFamily="34" charset="0"/>
              </a:rPr>
              <a:t>upils </a:t>
            </a:r>
            <a:r>
              <a:rPr lang="en-GB" sz="5600" dirty="0">
                <a:solidFill>
                  <a:schemeClr val="tx1"/>
                </a:solidFill>
                <a:latin typeface="Arial Black" panose="020B0A04020102020204" pitchFamily="34" charset="0"/>
              </a:rPr>
              <a:t>to demonstrate mastery of the learning from each unit before being allowed to move onto the next</a:t>
            </a:r>
          </a:p>
          <a:p>
            <a:pPr lvl="0"/>
            <a:endParaRPr lang="en-GB" sz="5600" dirty="0" smtClean="0">
              <a:solidFill>
                <a:schemeClr val="tx1"/>
              </a:solidFill>
              <a:latin typeface="Arial Black" panose="020B0A04020102020204" pitchFamily="34" charset="0"/>
            </a:endParaRPr>
          </a:p>
          <a:p>
            <a:pPr lvl="0"/>
            <a:r>
              <a:rPr lang="en-GB" sz="5600" dirty="0" smtClean="0">
                <a:latin typeface="Arial Black" panose="020B0A04020102020204" pitchFamily="34" charset="0"/>
              </a:rPr>
              <a:t>Our expectation is that a</a:t>
            </a:r>
            <a:r>
              <a:rPr lang="en-GB" sz="5600" dirty="0" smtClean="0">
                <a:solidFill>
                  <a:schemeClr val="tx1"/>
                </a:solidFill>
                <a:latin typeface="Arial Black" panose="020B0A04020102020204" pitchFamily="34" charset="0"/>
              </a:rPr>
              <a:t>ll pupils can </a:t>
            </a:r>
            <a:r>
              <a:rPr lang="en-GB" sz="5600" dirty="0">
                <a:solidFill>
                  <a:schemeClr val="tx1"/>
                </a:solidFill>
                <a:latin typeface="Arial Black" panose="020B0A04020102020204" pitchFamily="34" charset="0"/>
              </a:rPr>
              <a:t>achieve mastery if they are appropriately supported: some may take longer and need more help, but will get there in the </a:t>
            </a:r>
            <a:r>
              <a:rPr lang="en-GB" sz="5600" smtClean="0">
                <a:solidFill>
                  <a:schemeClr val="tx1"/>
                </a:solidFill>
                <a:latin typeface="Arial Black" panose="020B0A04020102020204" pitchFamily="34" charset="0"/>
              </a:rPr>
              <a:t>end </a:t>
            </a:r>
            <a:endParaRPr lang="en-GB" sz="5600" dirty="0">
              <a:solidFill>
                <a:schemeClr val="tx1"/>
              </a:solidFill>
              <a:latin typeface="Arial Black" panose="020B0A04020102020204" pitchFamily="34" charset="0"/>
            </a:endParaRPr>
          </a:p>
          <a:p>
            <a:pPr lvl="0"/>
            <a:endParaRPr lang="en-GB" sz="5600" dirty="0" smtClean="0">
              <a:solidFill>
                <a:schemeClr val="tx1"/>
              </a:solidFill>
              <a:latin typeface="Arial Black" panose="020B0A04020102020204" pitchFamily="34" charset="0"/>
            </a:endParaRPr>
          </a:p>
          <a:p>
            <a:pPr lvl="0"/>
            <a:r>
              <a:rPr lang="en-GB" sz="5600" dirty="0" smtClean="0">
                <a:solidFill>
                  <a:schemeClr val="tx1"/>
                </a:solidFill>
                <a:latin typeface="Arial Black" panose="020B0A04020102020204" pitchFamily="34" charset="0"/>
              </a:rPr>
              <a:t>Teachers </a:t>
            </a:r>
            <a:r>
              <a:rPr lang="en-GB" sz="5600" dirty="0">
                <a:solidFill>
                  <a:schemeClr val="tx1"/>
                </a:solidFill>
                <a:latin typeface="Arial Black" panose="020B0A04020102020204" pitchFamily="34" charset="0"/>
              </a:rPr>
              <a:t>deliver high quality instruction followed by formative assessment that shows what each individual pupil has learnt and what they still need to work on</a:t>
            </a:r>
          </a:p>
          <a:p>
            <a:pPr lvl="0"/>
            <a:endParaRPr lang="en-GB" sz="5600" dirty="0" smtClean="0">
              <a:solidFill>
                <a:schemeClr val="tx1"/>
              </a:solidFill>
              <a:latin typeface="Arial Black" panose="020B0A04020102020204" pitchFamily="34" charset="0"/>
            </a:endParaRPr>
          </a:p>
          <a:p>
            <a:pPr lvl="0"/>
            <a:r>
              <a:rPr lang="en-GB" sz="5600" dirty="0" smtClean="0">
                <a:solidFill>
                  <a:schemeClr val="tx1"/>
                </a:solidFill>
                <a:latin typeface="Arial Black" panose="020B0A04020102020204" pitchFamily="34" charset="0"/>
              </a:rPr>
              <a:t>This </a:t>
            </a:r>
            <a:r>
              <a:rPr lang="en-GB" sz="5600" dirty="0">
                <a:solidFill>
                  <a:schemeClr val="tx1"/>
                </a:solidFill>
                <a:latin typeface="Arial Black" panose="020B0A04020102020204" pitchFamily="34" charset="0"/>
              </a:rPr>
              <a:t>approach will allow for specific ‘corrective’ activities to be designed that will help pupils to master the topic, subject concept or content</a:t>
            </a:r>
          </a:p>
          <a:p>
            <a:pPr lvl="0"/>
            <a:endParaRPr lang="en-GB" sz="5600" dirty="0" smtClean="0">
              <a:solidFill>
                <a:schemeClr val="tx1"/>
              </a:solidFill>
              <a:latin typeface="Arial Black" panose="020B0A04020102020204" pitchFamily="34" charset="0"/>
            </a:endParaRPr>
          </a:p>
          <a:p>
            <a:pPr lvl="0"/>
            <a:r>
              <a:rPr lang="en-GB" sz="5600" dirty="0" smtClean="0">
                <a:solidFill>
                  <a:schemeClr val="tx1"/>
                </a:solidFill>
                <a:latin typeface="Arial Black" panose="020B0A04020102020204" pitchFamily="34" charset="0"/>
              </a:rPr>
              <a:t>Those </a:t>
            </a:r>
            <a:r>
              <a:rPr lang="en-GB" sz="5600" dirty="0">
                <a:solidFill>
                  <a:schemeClr val="tx1"/>
                </a:solidFill>
                <a:latin typeface="Arial Black" panose="020B0A04020102020204" pitchFamily="34" charset="0"/>
              </a:rPr>
              <a:t>that have achieved mastery will undertake alternative enrichment or extension activities</a:t>
            </a:r>
          </a:p>
          <a:p>
            <a:pPr lvl="0"/>
            <a:endParaRPr lang="en-GB" sz="5600" dirty="0" smtClean="0">
              <a:solidFill>
                <a:schemeClr val="tx1"/>
              </a:solidFill>
              <a:latin typeface="Arial Black" panose="020B0A04020102020204" pitchFamily="34" charset="0"/>
            </a:endParaRPr>
          </a:p>
          <a:p>
            <a:pPr lvl="0"/>
            <a:r>
              <a:rPr lang="en-GB" sz="5600" dirty="0" smtClean="0">
                <a:solidFill>
                  <a:schemeClr val="tx1"/>
                </a:solidFill>
                <a:latin typeface="Arial Black" panose="020B0A04020102020204" pitchFamily="34" charset="0"/>
              </a:rPr>
              <a:t>All </a:t>
            </a:r>
            <a:r>
              <a:rPr lang="en-GB" sz="5600" dirty="0">
                <a:solidFill>
                  <a:schemeClr val="tx1"/>
                </a:solidFill>
                <a:latin typeface="Arial Black" panose="020B0A04020102020204" pitchFamily="34" charset="0"/>
              </a:rPr>
              <a:t>pupils should have access to the whole curriculum and it is pupil support and the depth of learning which teachers should differentiate, not the </a:t>
            </a:r>
            <a:r>
              <a:rPr lang="en-GB" sz="5600" dirty="0" smtClean="0">
                <a:solidFill>
                  <a:schemeClr val="tx1"/>
                </a:solidFill>
                <a:latin typeface="Arial Black" panose="020B0A04020102020204" pitchFamily="34" charset="0"/>
              </a:rPr>
              <a:t>content</a:t>
            </a:r>
          </a:p>
          <a:p>
            <a:pPr lvl="0"/>
            <a:endParaRPr lang="en-GB" sz="5600" dirty="0">
              <a:latin typeface="Arial Black" panose="020B0A04020102020204" pitchFamily="34" charset="0"/>
            </a:endParaRPr>
          </a:p>
          <a:p>
            <a:pPr marL="0" lvl="0" indent="0">
              <a:buNone/>
            </a:pPr>
            <a:r>
              <a:rPr lang="en-GB" sz="6400" dirty="0" smtClean="0">
                <a:latin typeface="Arial Black" panose="020B0A04020102020204" pitchFamily="34" charset="0"/>
              </a:rPr>
              <a:t>This new approach has had a greater effect on Maths than other subjects so here are some examples.</a:t>
            </a:r>
            <a:endParaRPr lang="en-GB" sz="6400" dirty="0">
              <a:solidFill>
                <a:schemeClr val="tx1"/>
              </a:solidFill>
              <a:latin typeface="Arial Black" panose="020B0A04020102020204" pitchFamily="34" charset="0"/>
            </a:endParaRPr>
          </a:p>
          <a:p>
            <a:endParaRPr lang="en-GB" dirty="0"/>
          </a:p>
        </p:txBody>
      </p:sp>
    </p:spTree>
    <p:extLst>
      <p:ext uri="{BB962C8B-B14F-4D97-AF65-F5344CB8AC3E}">
        <p14:creationId xmlns:p14="http://schemas.microsoft.com/office/powerpoint/2010/main" xmlns="" val="874165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71400"/>
            <a:ext cx="8229600" cy="1143000"/>
          </a:xfrm>
        </p:spPr>
        <p:txBody>
          <a:bodyPr>
            <a:normAutofit/>
          </a:bodyPr>
          <a:lstStyle/>
          <a:p>
            <a:r>
              <a:rPr lang="en-GB" sz="1600" dirty="0" smtClean="0"/>
              <a:t>Year 1 example</a:t>
            </a:r>
            <a:endParaRPr lang="en-GB" sz="1600"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536" y="692696"/>
            <a:ext cx="8229600" cy="211884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4005064"/>
            <a:ext cx="8922827" cy="14001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2915816" y="3509757"/>
            <a:ext cx="3528392" cy="369332"/>
          </a:xfrm>
          <a:prstGeom prst="rect">
            <a:avLst/>
          </a:prstGeom>
          <a:noFill/>
        </p:spPr>
        <p:txBody>
          <a:bodyPr wrap="square" rtlCol="0">
            <a:spAutoFit/>
          </a:bodyPr>
          <a:lstStyle/>
          <a:p>
            <a:pPr algn="ctr"/>
            <a:r>
              <a:rPr lang="en-GB" dirty="0"/>
              <a:t>Year </a:t>
            </a:r>
            <a:r>
              <a:rPr lang="en-GB" dirty="0" smtClean="0"/>
              <a:t>2 </a:t>
            </a:r>
            <a:r>
              <a:rPr lang="en-GB" dirty="0"/>
              <a:t>example</a:t>
            </a:r>
          </a:p>
        </p:txBody>
      </p:sp>
    </p:spTree>
    <p:extLst>
      <p:ext uri="{BB962C8B-B14F-4D97-AF65-F5344CB8AC3E}">
        <p14:creationId xmlns:p14="http://schemas.microsoft.com/office/powerpoint/2010/main" xmlns="" val="998017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536" y="688503"/>
            <a:ext cx="8172400" cy="29241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Content Placeholder 4"/>
          <p:cNvSpPr>
            <a:spLocks noGrp="1"/>
          </p:cNvSpPr>
          <p:nvPr>
            <p:ph idx="1"/>
          </p:nvPr>
        </p:nvSpPr>
        <p:spPr>
          <a:xfrm>
            <a:off x="251520" y="-1035496"/>
            <a:ext cx="8229600" cy="4525963"/>
          </a:xfrm>
        </p:spPr>
        <p:txBody>
          <a:bodyPr>
            <a:normAutofit/>
          </a:bodyPr>
          <a:lstStyle/>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buNone/>
            </a:pPr>
            <a:r>
              <a:rPr lang="en-GB" sz="1800" dirty="0" smtClean="0"/>
              <a:t>    Year 3 example.</a:t>
            </a:r>
            <a:endParaRPr lang="en-GB" sz="18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6" y="3933056"/>
            <a:ext cx="8172400" cy="276369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539552" y="3616871"/>
            <a:ext cx="3942184" cy="369332"/>
          </a:xfrm>
          <a:prstGeom prst="rect">
            <a:avLst/>
          </a:prstGeom>
          <a:noFill/>
        </p:spPr>
        <p:txBody>
          <a:bodyPr wrap="square" rtlCol="0">
            <a:spAutoFit/>
          </a:bodyPr>
          <a:lstStyle/>
          <a:p>
            <a:r>
              <a:rPr lang="en-GB" dirty="0" smtClean="0"/>
              <a:t>Year 4 example.</a:t>
            </a:r>
            <a:endParaRPr lang="en-GB" dirty="0"/>
          </a:p>
        </p:txBody>
      </p:sp>
    </p:spTree>
    <p:extLst>
      <p:ext uri="{BB962C8B-B14F-4D97-AF65-F5344CB8AC3E}">
        <p14:creationId xmlns:p14="http://schemas.microsoft.com/office/powerpoint/2010/main" xmlns="" val="289013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 y="11088"/>
            <a:ext cx="3744416" cy="432048"/>
          </a:xfrm>
        </p:spPr>
        <p:txBody>
          <a:bodyPr>
            <a:normAutofit/>
          </a:bodyPr>
          <a:lstStyle/>
          <a:p>
            <a:r>
              <a:rPr lang="en-GB" sz="1800" dirty="0" smtClean="0"/>
              <a:t>Year 5 example.</a:t>
            </a:r>
            <a:endParaRPr lang="en-GB" sz="1800" dirty="0"/>
          </a:p>
        </p:txBody>
      </p:sp>
      <p:sp>
        <p:nvSpPr>
          <p:cNvPr id="4" name="Title 1"/>
          <p:cNvSpPr txBox="1">
            <a:spLocks/>
          </p:cNvSpPr>
          <p:nvPr/>
        </p:nvSpPr>
        <p:spPr>
          <a:xfrm>
            <a:off x="107504" y="3429000"/>
            <a:ext cx="3744416" cy="43204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dirty="0" smtClean="0"/>
              <a:t>Year 6 example.</a:t>
            </a:r>
            <a:endParaRPr lang="en-GB" sz="1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476672"/>
            <a:ext cx="8627671" cy="266429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2887" y="3861048"/>
            <a:ext cx="8424936" cy="265407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552916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22385"/>
            <a:ext cx="5256584" cy="1477328"/>
          </a:xfrm>
          <a:prstGeom prst="rect">
            <a:avLst/>
          </a:prstGeom>
        </p:spPr>
        <p:txBody>
          <a:bodyPr wrap="square">
            <a:spAutoFit/>
          </a:bodyPr>
          <a:lstStyle/>
          <a:p>
            <a:r>
              <a:rPr lang="en-GB" b="1" dirty="0" smtClean="0"/>
              <a:t>A visual guide to Mastery  (From Pupil Tracker)</a:t>
            </a:r>
          </a:p>
          <a:p>
            <a:r>
              <a:rPr lang="en-GB" dirty="0" smtClean="0"/>
              <a:t>Previously, levels measured how much a child had learned ‐ how many objectives and whether they could get the questions correct when they were asked. </a:t>
            </a:r>
            <a:endParaRPr lang="en-GB"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12977" y="232864"/>
            <a:ext cx="864096" cy="8233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Rectangle 4"/>
          <p:cNvSpPr/>
          <p:nvPr/>
        </p:nvSpPr>
        <p:spPr>
          <a:xfrm>
            <a:off x="158877" y="2251109"/>
            <a:ext cx="4572000" cy="1477328"/>
          </a:xfrm>
          <a:prstGeom prst="rect">
            <a:avLst/>
          </a:prstGeom>
        </p:spPr>
        <p:txBody>
          <a:bodyPr>
            <a:spAutoFit/>
          </a:bodyPr>
          <a:lstStyle/>
          <a:p>
            <a:r>
              <a:rPr lang="en-GB" dirty="0" smtClean="0"/>
              <a:t>1.The objectives (parts of the National Curriculum) a child has achieved</a:t>
            </a:r>
          </a:p>
          <a:p>
            <a:r>
              <a:rPr lang="en-GB" dirty="0" smtClean="0"/>
              <a:t>2.The depth to which they can use and apply their knowledge of these objectives (Mastery)</a:t>
            </a:r>
            <a:endParaRPr lang="en-GB"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52627" y="3099787"/>
            <a:ext cx="2295525" cy="12573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Rectangle 6"/>
          <p:cNvSpPr/>
          <p:nvPr/>
        </p:nvSpPr>
        <p:spPr>
          <a:xfrm>
            <a:off x="193545" y="3728437"/>
            <a:ext cx="4572000" cy="3139321"/>
          </a:xfrm>
          <a:prstGeom prst="rect">
            <a:avLst/>
          </a:prstGeom>
        </p:spPr>
        <p:txBody>
          <a:bodyPr>
            <a:spAutoFit/>
          </a:bodyPr>
          <a:lstStyle/>
          <a:p>
            <a:r>
              <a:rPr lang="en-GB" dirty="0" smtClean="0"/>
              <a:t>A child who has achieved all of the objectives required of them will need to apply these. Children who cannot apply their learning may not reach the required Standard. </a:t>
            </a:r>
          </a:p>
          <a:p>
            <a:r>
              <a:rPr lang="en-GB" dirty="0" smtClean="0"/>
              <a:t>A child who has achieved all of the objectives required of them who also has the abilities to apply and connect this learning will be able to answer more of the difficult problems when assessed and so will demonstrate a higher ability.</a:t>
            </a:r>
            <a:endParaRPr lang="en-GB" dirty="0"/>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97854" y="1499713"/>
            <a:ext cx="2485851" cy="10916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906021" y="4869160"/>
            <a:ext cx="2542104" cy="141934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Rectangle 7"/>
          <p:cNvSpPr/>
          <p:nvPr/>
        </p:nvSpPr>
        <p:spPr>
          <a:xfrm>
            <a:off x="144604" y="1412776"/>
            <a:ext cx="4572000" cy="923330"/>
          </a:xfrm>
          <a:prstGeom prst="rect">
            <a:avLst/>
          </a:prstGeom>
        </p:spPr>
        <p:txBody>
          <a:bodyPr>
            <a:spAutoFit/>
          </a:bodyPr>
          <a:lstStyle/>
          <a:p>
            <a:r>
              <a:rPr lang="en-GB" b="1" dirty="0" smtClean="0"/>
              <a:t>In the new National Curriculum and its testing and assessment arrangements, pupils are assessed on:</a:t>
            </a:r>
            <a:endParaRPr lang="en-GB" b="1" dirty="0"/>
          </a:p>
        </p:txBody>
      </p:sp>
    </p:spTree>
    <p:extLst>
      <p:ext uri="{BB962C8B-B14F-4D97-AF65-F5344CB8AC3E}">
        <p14:creationId xmlns:p14="http://schemas.microsoft.com/office/powerpoint/2010/main" xmlns="" val="1830972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1539</Words>
  <Application>Microsoft Office PowerPoint</Application>
  <PresentationFormat>On-screen Show (4:3)</PresentationFormat>
  <Paragraphs>150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Assessment and Reporting Without Levels February 2016</vt:lpstr>
      <vt:lpstr>Slide 2</vt:lpstr>
      <vt:lpstr>Early Learning Goals</vt:lpstr>
      <vt:lpstr>Slide 4</vt:lpstr>
      <vt:lpstr>Slide 5</vt:lpstr>
      <vt:lpstr>Year 1 example</vt:lpstr>
      <vt:lpstr>Slide 7</vt:lpstr>
      <vt:lpstr>Year 5 example.</vt:lpstr>
      <vt:lpstr>Slide 9</vt:lpstr>
      <vt:lpstr>Slide 10</vt:lpstr>
      <vt:lpstr>Slide 11</vt:lpstr>
      <vt:lpstr>Slide 12</vt:lpstr>
      <vt:lpstr>Slide 13</vt:lpstr>
      <vt:lpstr>Slide 14</vt:lpstr>
      <vt:lpstr>Slide 15</vt:lpstr>
      <vt:lpstr>Slide 16</vt:lpstr>
      <vt:lpstr>Sharing your child’s work.</vt:lpstr>
    </vt:vector>
  </TitlesOfParts>
  <Company>Morice Town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aepps</dc:creator>
  <cp:lastModifiedBy>hholmes</cp:lastModifiedBy>
  <cp:revision>37</cp:revision>
  <cp:lastPrinted>2016-01-27T11:43:12Z</cp:lastPrinted>
  <dcterms:created xsi:type="dcterms:W3CDTF">2016-01-21T11:28:02Z</dcterms:created>
  <dcterms:modified xsi:type="dcterms:W3CDTF">2016-02-04T16:03:34Z</dcterms:modified>
</cp:coreProperties>
</file>