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16"/>
  </p:notesMasterIdLst>
  <p:handoutMasterIdLst>
    <p:handoutMasterId r:id="rId17"/>
  </p:handoutMasterIdLst>
  <p:sldIdLst>
    <p:sldId id="409" r:id="rId2"/>
    <p:sldId id="411" r:id="rId3"/>
    <p:sldId id="413" r:id="rId4"/>
    <p:sldId id="421" r:id="rId5"/>
    <p:sldId id="430" r:id="rId6"/>
    <p:sldId id="429" r:id="rId7"/>
    <p:sldId id="423" r:id="rId8"/>
    <p:sldId id="425" r:id="rId9"/>
    <p:sldId id="434" r:id="rId10"/>
    <p:sldId id="426" r:id="rId11"/>
    <p:sldId id="435" r:id="rId12"/>
    <p:sldId id="417" r:id="rId13"/>
    <p:sldId id="427" r:id="rId14"/>
    <p:sldId id="428" r:id="rId15"/>
  </p:sldIdLst>
  <p:sldSz cx="9144000" cy="6858000" type="screen4x3"/>
  <p:notesSz cx="6735763" cy="9869488"/>
  <p:defaultTextStyle>
    <a:defPPr>
      <a:defRPr lang="en-GB"/>
    </a:defPPr>
    <a:lvl1pPr algn="l" rtl="0" fontAlgn="base">
      <a:spcBef>
        <a:spcPct val="0"/>
      </a:spcBef>
      <a:spcAft>
        <a:spcPct val="0"/>
      </a:spcAft>
      <a:defRPr sz="2400" kern="1200">
        <a:solidFill>
          <a:schemeClr val="tx1"/>
        </a:solidFill>
        <a:latin typeface="Tahoma" pitchFamily="34" charset="0"/>
        <a:ea typeface="+mn-ea"/>
        <a:cs typeface="Times New Roman" pitchFamily="18" charset="0"/>
      </a:defRPr>
    </a:lvl1pPr>
    <a:lvl2pPr marL="457200" algn="l" rtl="0" fontAlgn="base">
      <a:spcBef>
        <a:spcPct val="0"/>
      </a:spcBef>
      <a:spcAft>
        <a:spcPct val="0"/>
      </a:spcAft>
      <a:defRPr sz="2400" kern="1200">
        <a:solidFill>
          <a:schemeClr val="tx1"/>
        </a:solidFill>
        <a:latin typeface="Tahoma" pitchFamily="34" charset="0"/>
        <a:ea typeface="+mn-ea"/>
        <a:cs typeface="Times New Roman" pitchFamily="18" charset="0"/>
      </a:defRPr>
    </a:lvl2pPr>
    <a:lvl3pPr marL="914400" algn="l" rtl="0" fontAlgn="base">
      <a:spcBef>
        <a:spcPct val="0"/>
      </a:spcBef>
      <a:spcAft>
        <a:spcPct val="0"/>
      </a:spcAft>
      <a:defRPr sz="2400" kern="1200">
        <a:solidFill>
          <a:schemeClr val="tx1"/>
        </a:solidFill>
        <a:latin typeface="Tahoma" pitchFamily="34" charset="0"/>
        <a:ea typeface="+mn-ea"/>
        <a:cs typeface="Times New Roman" pitchFamily="18" charset="0"/>
      </a:defRPr>
    </a:lvl3pPr>
    <a:lvl4pPr marL="1371600" algn="l" rtl="0" fontAlgn="base">
      <a:spcBef>
        <a:spcPct val="0"/>
      </a:spcBef>
      <a:spcAft>
        <a:spcPct val="0"/>
      </a:spcAft>
      <a:defRPr sz="2400" kern="1200">
        <a:solidFill>
          <a:schemeClr val="tx1"/>
        </a:solidFill>
        <a:latin typeface="Tahoma" pitchFamily="34" charset="0"/>
        <a:ea typeface="+mn-ea"/>
        <a:cs typeface="Times New Roman" pitchFamily="18" charset="0"/>
      </a:defRPr>
    </a:lvl4pPr>
    <a:lvl5pPr marL="1828800" algn="l" rtl="0" fontAlgn="base">
      <a:spcBef>
        <a:spcPct val="0"/>
      </a:spcBef>
      <a:spcAft>
        <a:spcPct val="0"/>
      </a:spcAft>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DDFF"/>
    <a:srgbClr val="4BD0FF"/>
    <a:srgbClr val="CC0099"/>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62" autoAdjust="0"/>
    <p:restoredTop sz="95007" autoAdjust="0"/>
  </p:normalViewPr>
  <p:slideViewPr>
    <p:cSldViewPr>
      <p:cViewPr varScale="1">
        <p:scale>
          <a:sx n="73" d="100"/>
          <a:sy n="73" d="100"/>
        </p:scale>
        <p:origin x="348" y="78"/>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5DDC9631-53AD-465D-AE1A-69EB45702200}" type="datetimeFigureOut">
              <a:rPr lang="en-US" smtClean="0"/>
              <a:pPr/>
              <a:t>9/24/2020</a:t>
            </a:fld>
            <a:endParaRPr lang="en-GB" dirty="0"/>
          </a:p>
        </p:txBody>
      </p:sp>
      <p:sp>
        <p:nvSpPr>
          <p:cNvPr id="4" name="Footer Placeholder 3"/>
          <p:cNvSpPr>
            <a:spLocks noGrp="1"/>
          </p:cNvSpPr>
          <p:nvPr>
            <p:ph type="ftr" sz="quarter" idx="2"/>
          </p:nvPr>
        </p:nvSpPr>
        <p:spPr>
          <a:xfrm>
            <a:off x="0" y="9374188"/>
            <a:ext cx="2919413" cy="493712"/>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14763" y="9374188"/>
            <a:ext cx="2919412" cy="493712"/>
          </a:xfrm>
          <a:prstGeom prst="rect">
            <a:avLst/>
          </a:prstGeom>
        </p:spPr>
        <p:txBody>
          <a:bodyPr vert="horz" lIns="91440" tIns="45720" rIns="91440" bIns="45720" rtlCol="0" anchor="b"/>
          <a:lstStyle>
            <a:lvl1pPr algn="r">
              <a:defRPr sz="1200"/>
            </a:lvl1pPr>
          </a:lstStyle>
          <a:p>
            <a:fld id="{61B33A59-08B4-4279-900F-7DC0C5D3E324}" type="slidenum">
              <a:rPr lang="en-GB" smtClean="0"/>
              <a:pPr/>
              <a:t>‹#›</a:t>
            </a:fld>
            <a:endParaRPr lang="en-GB" dirty="0"/>
          </a:p>
        </p:txBody>
      </p:sp>
    </p:spTree>
    <p:extLst>
      <p:ext uri="{BB962C8B-B14F-4D97-AF65-F5344CB8AC3E}">
        <p14:creationId xmlns:p14="http://schemas.microsoft.com/office/powerpoint/2010/main" val="15602787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18831" cy="49347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dirty="0"/>
          </a:p>
        </p:txBody>
      </p:sp>
      <p:sp>
        <p:nvSpPr>
          <p:cNvPr id="4099" name="Rectangle 3"/>
          <p:cNvSpPr>
            <a:spLocks noGrp="1" noChangeArrowheads="1"/>
          </p:cNvSpPr>
          <p:nvPr>
            <p:ph type="dt" idx="1"/>
          </p:nvPr>
        </p:nvSpPr>
        <p:spPr bwMode="auto">
          <a:xfrm>
            <a:off x="3815373" y="0"/>
            <a:ext cx="2918831" cy="49347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dirty="0"/>
          </a:p>
        </p:txBody>
      </p:sp>
      <p:sp>
        <p:nvSpPr>
          <p:cNvPr id="56324" name="Rectangle 4"/>
          <p:cNvSpPr>
            <a:spLocks noGrp="1" noRot="1" noChangeAspect="1" noChangeArrowheads="1" noTextEdit="1"/>
          </p:cNvSpPr>
          <p:nvPr>
            <p:ph type="sldImg" idx="2"/>
          </p:nvPr>
        </p:nvSpPr>
        <p:spPr bwMode="auto">
          <a:xfrm>
            <a:off x="900113" y="739775"/>
            <a:ext cx="4935537" cy="37020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73577" y="4688007"/>
            <a:ext cx="5388610" cy="44412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102" name="Rectangle 6"/>
          <p:cNvSpPr>
            <a:spLocks noGrp="1" noChangeArrowheads="1"/>
          </p:cNvSpPr>
          <p:nvPr>
            <p:ph type="ftr" sz="quarter" idx="4"/>
          </p:nvPr>
        </p:nvSpPr>
        <p:spPr bwMode="auto">
          <a:xfrm>
            <a:off x="0" y="9374301"/>
            <a:ext cx="2918831" cy="49347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dirty="0"/>
          </a:p>
        </p:txBody>
      </p:sp>
      <p:sp>
        <p:nvSpPr>
          <p:cNvPr id="4103" name="Rectangle 7"/>
          <p:cNvSpPr>
            <a:spLocks noGrp="1" noChangeArrowheads="1"/>
          </p:cNvSpPr>
          <p:nvPr>
            <p:ph type="sldNum" sz="quarter" idx="5"/>
          </p:nvPr>
        </p:nvSpPr>
        <p:spPr bwMode="auto">
          <a:xfrm>
            <a:off x="3815373" y="9374301"/>
            <a:ext cx="2918831" cy="49347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4343219C-A547-4C12-8382-77FE3A90A591}" type="slidenum">
              <a:rPr lang="en-GB"/>
              <a:pPr>
                <a:defRPr/>
              </a:pPr>
              <a:t>‹#›</a:t>
            </a:fld>
            <a:endParaRPr lang="en-GB" dirty="0"/>
          </a:p>
        </p:txBody>
      </p:sp>
    </p:spTree>
    <p:extLst>
      <p:ext uri="{BB962C8B-B14F-4D97-AF65-F5344CB8AC3E}">
        <p14:creationId xmlns:p14="http://schemas.microsoft.com/office/powerpoint/2010/main" val="39754537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D008DEC-0EFE-40C1-AC55-D8EF8FCC739B}" type="slidenum">
              <a:rPr lang="en-GB" altLang="en-US" smtClean="0"/>
              <a:pPr/>
              <a:t>1</a:t>
            </a:fld>
            <a:endParaRPr lang="en-GB" altLang="en-US" dirty="0" smtClean="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3674799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8D52490-EC47-415E-ADA3-E711DEAA05CF}" type="slidenum">
              <a:rPr lang="en-GB" altLang="en-US" smtClean="0"/>
              <a:pPr/>
              <a:t>12</a:t>
            </a:fld>
            <a:endParaRPr lang="en-GB" altLang="en-US" dirty="0"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252493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85337E6-19CA-4E92-8C9B-1568C3564D99}" type="slidenum">
              <a:rPr lang="en-GB" altLang="en-US" smtClean="0"/>
              <a:pPr/>
              <a:t>14</a:t>
            </a:fld>
            <a:endParaRPr lang="en-GB" alt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79626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121B743-5075-4D91-9B8F-33E9408EE040}" type="slidenum">
              <a:rPr lang="en-GB" altLang="en-US" smtClean="0"/>
              <a:pPr/>
              <a:t>3</a:t>
            </a:fld>
            <a:endParaRPr lang="en-GB" altLang="en-US" dirty="0"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964057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6FCD955-D301-4BA9-A09E-2072A282391B}" type="slidenum">
              <a:rPr lang="en-GB" altLang="en-US" smtClean="0"/>
              <a:pPr/>
              <a:t>4</a:t>
            </a:fld>
            <a:endParaRPr lang="en-GB" altLang="en-US" dirty="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792472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BC3EC049-CC3B-492C-AF12-FF4F5B50BC51}" type="slidenum">
              <a:rPr lang="en-GB" smtClean="0"/>
              <a:pPr/>
              <a:t>5</a:t>
            </a:fld>
            <a:endParaRPr lang="en-GB" dirty="0"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3160955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BC3EC049-CC3B-492C-AF12-FF4F5B50BC51}" type="slidenum">
              <a:rPr lang="en-GB" smtClean="0"/>
              <a:pPr/>
              <a:t>6</a:t>
            </a:fld>
            <a:endParaRPr lang="en-GB" dirty="0"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58662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9FE1DEC-EB39-4EB1-AD90-9571FD93F4EB}" type="slidenum">
              <a:rPr lang="en-GB" altLang="en-US" smtClean="0"/>
              <a:pPr/>
              <a:t>7</a:t>
            </a:fld>
            <a:endParaRPr lang="en-GB" altLang="en-US" dirty="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839344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139CA5D-8DFB-48A9-B0C7-908B3D84F01B}" type="slidenum">
              <a:rPr lang="en-GB" altLang="en-US" smtClean="0"/>
              <a:pPr/>
              <a:t>8</a:t>
            </a:fld>
            <a:endParaRPr lang="en-GB" altLang="en-US" dirty="0"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520188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139CA5D-8DFB-48A9-B0C7-908B3D84F01B}" type="slidenum">
              <a:rPr lang="en-GB" altLang="en-US" smtClean="0"/>
              <a:pPr/>
              <a:t>9</a:t>
            </a:fld>
            <a:endParaRPr lang="en-GB" altLang="en-US" dirty="0"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936783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938C7BA-4859-4865-B51F-36651E0901C5}" type="slidenum">
              <a:rPr lang="en-GB" altLang="en-US" smtClean="0"/>
              <a:pPr/>
              <a:t>10</a:t>
            </a:fld>
            <a:endParaRPr lang="en-GB" altLang="en-US" dirty="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661491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5"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pPr>
                  <a:defRPr/>
                </a:pPr>
                <a:endParaRPr lang="en-GB" dirty="0"/>
              </a:p>
            </p:txBody>
          </p:sp>
          <p:grpSp>
            <p:nvGrpSpPr>
              <p:cNvPr id="16" name="Group 5"/>
              <p:cNvGrpSpPr>
                <a:grpSpLocks/>
              </p:cNvGrpSpPr>
              <p:nvPr userDrawn="1"/>
            </p:nvGrpSpPr>
            <p:grpSpPr bwMode="auto">
              <a:xfrm>
                <a:off x="0" y="0"/>
                <a:ext cx="5760" cy="4320"/>
                <a:chOff x="0" y="0"/>
                <a:chExt cx="5760" cy="4320"/>
              </a:xfrm>
            </p:grpSpPr>
            <p:sp>
              <p:nvSpPr>
                <p:cNvPr id="1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1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2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2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2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2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2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2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2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2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2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2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3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3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3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3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3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3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3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3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3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3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grpSp>
          <p:sp>
            <p:nvSpPr>
              <p:cNvPr id="17"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defRPr/>
                </a:pPr>
                <a:endParaRPr lang="en-GB" dirty="0"/>
              </a:p>
            </p:txBody>
          </p:sp>
        </p:grpSp>
        <p:grpSp>
          <p:nvGrpSpPr>
            <p:cNvPr id="6" name="Group 58"/>
            <p:cNvGrpSpPr>
              <a:grpSpLocks/>
            </p:cNvGrpSpPr>
            <p:nvPr userDrawn="1"/>
          </p:nvGrpSpPr>
          <p:grpSpPr bwMode="auto">
            <a:xfrm>
              <a:off x="3" y="559"/>
              <a:ext cx="4192" cy="1796"/>
              <a:chOff x="3" y="559"/>
              <a:chExt cx="4192" cy="1796"/>
            </a:xfrm>
          </p:grpSpPr>
          <p:sp>
            <p:nvSpPr>
              <p:cNvPr id="11"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pPr>
                  <a:defRPr/>
                </a:pPr>
                <a:endParaRPr lang="en-GB" dirty="0"/>
              </a:p>
            </p:txBody>
          </p:sp>
          <p:sp>
            <p:nvSpPr>
              <p:cNvPr id="12"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pPr>
                  <a:defRPr/>
                </a:pPr>
                <a:endParaRPr lang="en-GB" dirty="0"/>
              </a:p>
            </p:txBody>
          </p:sp>
          <p:sp>
            <p:nvSpPr>
              <p:cNvPr id="13"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pPr>
                  <a:defRPr/>
                </a:pPr>
                <a:endParaRPr lang="en-GB" dirty="0"/>
              </a:p>
            </p:txBody>
          </p:sp>
          <p:sp>
            <p:nvSpPr>
              <p:cNvPr id="14"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defRPr/>
                </a:pPr>
                <a:endParaRPr lang="en-GB" dirty="0"/>
              </a:p>
            </p:txBody>
          </p:sp>
        </p:grpSp>
        <p:grpSp>
          <p:nvGrpSpPr>
            <p:cNvPr id="7" name="Group 63"/>
            <p:cNvGrpSpPr>
              <a:grpSpLocks/>
            </p:cNvGrpSpPr>
            <p:nvPr userDrawn="1"/>
          </p:nvGrpSpPr>
          <p:grpSpPr bwMode="auto">
            <a:xfrm>
              <a:off x="1480" y="1952"/>
              <a:ext cx="3808" cy="1812"/>
              <a:chOff x="1480" y="1952"/>
              <a:chExt cx="3808" cy="1812"/>
            </a:xfrm>
          </p:grpSpPr>
          <p:sp>
            <p:nvSpPr>
              <p:cNvPr id="8"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pPr>
                  <a:defRPr/>
                </a:pPr>
                <a:endParaRPr lang="en-GB" dirty="0"/>
              </a:p>
            </p:txBody>
          </p:sp>
          <p:sp>
            <p:nvSpPr>
              <p:cNvPr id="9"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pPr>
                  <a:defRPr/>
                </a:pPr>
                <a:endParaRPr lang="en-GB" dirty="0"/>
              </a:p>
            </p:txBody>
          </p:sp>
          <p:sp>
            <p:nvSpPr>
              <p:cNvPr id="10" name="Arc 66"/>
              <p:cNvSpPr>
                <a:spLocks/>
              </p:cNvSpPr>
              <p:nvPr/>
            </p:nvSpPr>
            <p:spPr bwMode="ltGray">
              <a:xfrm rot="5400000">
                <a:off x="5097" y="3347"/>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defRPr/>
                </a:pPr>
                <a:endParaRPr lang="en-GB" dirty="0"/>
              </a:p>
            </p:txBody>
          </p:sp>
        </p:grpSp>
      </p:grpSp>
      <p:sp>
        <p:nvSpPr>
          <p:cNvPr id="96323" name="Rectangle 67"/>
          <p:cNvSpPr>
            <a:spLocks noGrp="1" noChangeArrowheads="1"/>
          </p:cNvSpPr>
          <p:nvPr>
            <p:ph type="ctrTitle"/>
          </p:nvPr>
        </p:nvSpPr>
        <p:spPr>
          <a:xfrm>
            <a:off x="990600" y="1752600"/>
            <a:ext cx="7772400" cy="1143000"/>
          </a:xfrm>
        </p:spPr>
        <p:txBody>
          <a:bodyPr/>
          <a:lstStyle>
            <a:lvl1pPr>
              <a:defRPr/>
            </a:lvl1pPr>
          </a:lstStyle>
          <a:p>
            <a:r>
              <a:rPr lang="en-US"/>
              <a:t>Click to edit Master title style</a:t>
            </a:r>
          </a:p>
        </p:txBody>
      </p:sp>
      <p:sp>
        <p:nvSpPr>
          <p:cNvPr id="96324"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en-US"/>
              <a:t>Click to edit Master subtitle style</a:t>
            </a:r>
          </a:p>
        </p:txBody>
      </p:sp>
      <p:sp>
        <p:nvSpPr>
          <p:cNvPr id="69" name="Rectangle 69"/>
          <p:cNvSpPr>
            <a:spLocks noGrp="1" noChangeArrowheads="1"/>
          </p:cNvSpPr>
          <p:nvPr>
            <p:ph type="dt" sz="quarter" idx="10"/>
          </p:nvPr>
        </p:nvSpPr>
        <p:spPr/>
        <p:txBody>
          <a:bodyPr/>
          <a:lstStyle>
            <a:lvl1pPr>
              <a:defRPr/>
            </a:lvl1pPr>
          </a:lstStyle>
          <a:p>
            <a:pPr>
              <a:defRPr/>
            </a:pPr>
            <a:endParaRPr lang="en-US" dirty="0"/>
          </a:p>
        </p:txBody>
      </p:sp>
      <p:sp>
        <p:nvSpPr>
          <p:cNvPr id="70" name="Rectangle 70"/>
          <p:cNvSpPr>
            <a:spLocks noGrp="1" noChangeArrowheads="1"/>
          </p:cNvSpPr>
          <p:nvPr>
            <p:ph type="ftr" sz="quarter" idx="11"/>
          </p:nvPr>
        </p:nvSpPr>
        <p:spPr/>
        <p:txBody>
          <a:bodyPr/>
          <a:lstStyle>
            <a:lvl1pPr>
              <a:defRPr/>
            </a:lvl1pPr>
          </a:lstStyle>
          <a:p>
            <a:pPr>
              <a:defRPr/>
            </a:pPr>
            <a:endParaRPr lang="en-US" dirty="0"/>
          </a:p>
        </p:txBody>
      </p:sp>
      <p:sp>
        <p:nvSpPr>
          <p:cNvPr id="71" name="Rectangle 71"/>
          <p:cNvSpPr>
            <a:spLocks noGrp="1" noChangeArrowheads="1"/>
          </p:cNvSpPr>
          <p:nvPr>
            <p:ph type="sldNum" sz="quarter" idx="12"/>
          </p:nvPr>
        </p:nvSpPr>
        <p:spPr/>
        <p:txBody>
          <a:bodyPr/>
          <a:lstStyle>
            <a:lvl1pPr>
              <a:defRPr/>
            </a:lvl1pPr>
          </a:lstStyle>
          <a:p>
            <a:pPr>
              <a:defRPr/>
            </a:pPr>
            <a:fld id="{AF920865-C1E9-4E2F-9CC4-5D00E15ACB8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7"/>
          <p:cNvSpPr>
            <a:spLocks noGrp="1" noChangeArrowheads="1"/>
          </p:cNvSpPr>
          <p:nvPr>
            <p:ph type="sldNum" sz="quarter" idx="12"/>
          </p:nvPr>
        </p:nvSpPr>
        <p:spPr>
          <a:ln/>
        </p:spPr>
        <p:txBody>
          <a:bodyPr/>
          <a:lstStyle>
            <a:lvl1pPr>
              <a:defRPr/>
            </a:lvl1pPr>
          </a:lstStyle>
          <a:p>
            <a:pPr>
              <a:defRPr/>
            </a:pPr>
            <a:fld id="{CD1BE333-0211-4604-9C89-4A4AF6992EF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00250" cy="5715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304800"/>
            <a:ext cx="58483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7"/>
          <p:cNvSpPr>
            <a:spLocks noGrp="1" noChangeArrowheads="1"/>
          </p:cNvSpPr>
          <p:nvPr>
            <p:ph type="sldNum" sz="quarter" idx="12"/>
          </p:nvPr>
        </p:nvSpPr>
        <p:spPr>
          <a:ln/>
        </p:spPr>
        <p:txBody>
          <a:bodyPr/>
          <a:lstStyle>
            <a:lvl1pPr>
              <a:defRPr/>
            </a:lvl1pPr>
          </a:lstStyle>
          <a:p>
            <a:pPr>
              <a:defRPr/>
            </a:pPr>
            <a:fld id="{ABEADA07-7F35-4777-A402-0BA963B19248}"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8382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lipArt Placeholder 3"/>
          <p:cNvSpPr>
            <a:spLocks noGrp="1"/>
          </p:cNvSpPr>
          <p:nvPr>
            <p:ph type="clipArt" sz="half" idx="2"/>
          </p:nvPr>
        </p:nvSpPr>
        <p:spPr>
          <a:xfrm>
            <a:off x="4800600" y="1905000"/>
            <a:ext cx="3810000" cy="4114800"/>
          </a:xfrm>
        </p:spPr>
        <p:txBody>
          <a:bodyPr/>
          <a:lstStyle/>
          <a:p>
            <a:pPr lvl="0"/>
            <a:endParaRPr lang="en-GB" noProof="0" dirty="0" smtClean="0"/>
          </a:p>
        </p:txBody>
      </p:sp>
      <p:sp>
        <p:nvSpPr>
          <p:cNvPr id="5" name="Rectangle 6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7"/>
          <p:cNvSpPr>
            <a:spLocks noGrp="1" noChangeArrowheads="1"/>
          </p:cNvSpPr>
          <p:nvPr>
            <p:ph type="sldNum" sz="quarter" idx="12"/>
          </p:nvPr>
        </p:nvSpPr>
        <p:spPr>
          <a:ln/>
        </p:spPr>
        <p:txBody>
          <a:bodyPr/>
          <a:lstStyle>
            <a:lvl1pPr>
              <a:defRPr/>
            </a:lvl1pPr>
          </a:lstStyle>
          <a:p>
            <a:pPr>
              <a:defRPr/>
            </a:pPr>
            <a:fld id="{A4A40C0C-8F79-42AD-9A4D-32372999CE1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7"/>
          <p:cNvSpPr>
            <a:spLocks noGrp="1" noChangeArrowheads="1"/>
          </p:cNvSpPr>
          <p:nvPr>
            <p:ph type="sldNum" sz="quarter" idx="12"/>
          </p:nvPr>
        </p:nvSpPr>
        <p:spPr>
          <a:ln/>
        </p:spPr>
        <p:txBody>
          <a:bodyPr/>
          <a:lstStyle>
            <a:lvl1pPr>
              <a:defRPr/>
            </a:lvl1pPr>
          </a:lstStyle>
          <a:p>
            <a:pPr>
              <a:defRPr/>
            </a:pPr>
            <a:fld id="{E8A8983F-CEB6-4A6A-856D-2A89CC68A08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7"/>
          <p:cNvSpPr>
            <a:spLocks noGrp="1" noChangeArrowheads="1"/>
          </p:cNvSpPr>
          <p:nvPr>
            <p:ph type="sldNum" sz="quarter" idx="12"/>
          </p:nvPr>
        </p:nvSpPr>
        <p:spPr>
          <a:ln/>
        </p:spPr>
        <p:txBody>
          <a:bodyPr/>
          <a:lstStyle>
            <a:lvl1pPr>
              <a:defRPr/>
            </a:lvl1pPr>
          </a:lstStyle>
          <a:p>
            <a:pPr>
              <a:defRPr/>
            </a:pPr>
            <a:fld id="{5D4B8117-ED67-49B6-A39B-25A05E4D797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00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7"/>
          <p:cNvSpPr>
            <a:spLocks noGrp="1" noChangeArrowheads="1"/>
          </p:cNvSpPr>
          <p:nvPr>
            <p:ph type="sldNum" sz="quarter" idx="12"/>
          </p:nvPr>
        </p:nvSpPr>
        <p:spPr>
          <a:ln/>
        </p:spPr>
        <p:txBody>
          <a:bodyPr/>
          <a:lstStyle>
            <a:lvl1pPr>
              <a:defRPr/>
            </a:lvl1pPr>
          </a:lstStyle>
          <a:p>
            <a:pPr>
              <a:defRPr/>
            </a:pPr>
            <a:fld id="{DE59272D-2A6D-449B-8696-4BC85758266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5"/>
          <p:cNvSpPr>
            <a:spLocks noGrp="1" noChangeArrowheads="1"/>
          </p:cNvSpPr>
          <p:nvPr>
            <p:ph type="dt" sz="half" idx="10"/>
          </p:nvPr>
        </p:nvSpPr>
        <p:spPr>
          <a:ln/>
        </p:spPr>
        <p:txBody>
          <a:bodyPr/>
          <a:lstStyle>
            <a:lvl1pPr>
              <a:defRPr/>
            </a:lvl1pPr>
          </a:lstStyle>
          <a:p>
            <a:pPr>
              <a:defRPr/>
            </a:pPr>
            <a:endParaRPr lang="en-US" dirty="0"/>
          </a:p>
        </p:txBody>
      </p:sp>
      <p:sp>
        <p:nvSpPr>
          <p:cNvPr id="8" name="Rectangle 66"/>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7"/>
          <p:cNvSpPr>
            <a:spLocks noGrp="1" noChangeArrowheads="1"/>
          </p:cNvSpPr>
          <p:nvPr>
            <p:ph type="sldNum" sz="quarter" idx="12"/>
          </p:nvPr>
        </p:nvSpPr>
        <p:spPr>
          <a:ln/>
        </p:spPr>
        <p:txBody>
          <a:bodyPr/>
          <a:lstStyle>
            <a:lvl1pPr>
              <a:defRPr/>
            </a:lvl1pPr>
          </a:lstStyle>
          <a:p>
            <a:pPr>
              <a:defRPr/>
            </a:pPr>
            <a:fld id="{2A0A60E7-9F9E-4912-9812-314EAECB36C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65"/>
          <p:cNvSpPr>
            <a:spLocks noGrp="1" noChangeArrowheads="1"/>
          </p:cNvSpPr>
          <p:nvPr>
            <p:ph type="dt" sz="half" idx="10"/>
          </p:nvPr>
        </p:nvSpPr>
        <p:spPr>
          <a:ln/>
        </p:spPr>
        <p:txBody>
          <a:bodyPr/>
          <a:lstStyle>
            <a:lvl1pPr>
              <a:defRPr/>
            </a:lvl1pPr>
          </a:lstStyle>
          <a:p>
            <a:pPr>
              <a:defRPr/>
            </a:pPr>
            <a:endParaRPr lang="en-US" dirty="0"/>
          </a:p>
        </p:txBody>
      </p:sp>
      <p:sp>
        <p:nvSpPr>
          <p:cNvPr id="4" name="Rectangle 66"/>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7"/>
          <p:cNvSpPr>
            <a:spLocks noGrp="1" noChangeArrowheads="1"/>
          </p:cNvSpPr>
          <p:nvPr>
            <p:ph type="sldNum" sz="quarter" idx="12"/>
          </p:nvPr>
        </p:nvSpPr>
        <p:spPr>
          <a:ln/>
        </p:spPr>
        <p:txBody>
          <a:bodyPr/>
          <a:lstStyle>
            <a:lvl1pPr>
              <a:defRPr/>
            </a:lvl1pPr>
          </a:lstStyle>
          <a:p>
            <a:pPr>
              <a:defRPr/>
            </a:pPr>
            <a:fld id="{6ACE87D8-5209-49F9-982E-27F0DDE536D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5"/>
          <p:cNvSpPr>
            <a:spLocks noGrp="1" noChangeArrowheads="1"/>
          </p:cNvSpPr>
          <p:nvPr>
            <p:ph type="dt" sz="half" idx="10"/>
          </p:nvPr>
        </p:nvSpPr>
        <p:spPr>
          <a:ln/>
        </p:spPr>
        <p:txBody>
          <a:bodyPr/>
          <a:lstStyle>
            <a:lvl1pPr>
              <a:defRPr/>
            </a:lvl1pPr>
          </a:lstStyle>
          <a:p>
            <a:pPr>
              <a:defRPr/>
            </a:pPr>
            <a:endParaRPr lang="en-US" dirty="0"/>
          </a:p>
        </p:txBody>
      </p:sp>
      <p:sp>
        <p:nvSpPr>
          <p:cNvPr id="3" name="Rectangle 66"/>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7"/>
          <p:cNvSpPr>
            <a:spLocks noGrp="1" noChangeArrowheads="1"/>
          </p:cNvSpPr>
          <p:nvPr>
            <p:ph type="sldNum" sz="quarter" idx="12"/>
          </p:nvPr>
        </p:nvSpPr>
        <p:spPr>
          <a:ln/>
        </p:spPr>
        <p:txBody>
          <a:bodyPr/>
          <a:lstStyle>
            <a:lvl1pPr>
              <a:defRPr/>
            </a:lvl1pPr>
          </a:lstStyle>
          <a:p>
            <a:pPr>
              <a:defRPr/>
            </a:pPr>
            <a:fld id="{BE8A3189-C54A-4E0B-A57C-48C184B6A73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7"/>
          <p:cNvSpPr>
            <a:spLocks noGrp="1" noChangeArrowheads="1"/>
          </p:cNvSpPr>
          <p:nvPr>
            <p:ph type="sldNum" sz="quarter" idx="12"/>
          </p:nvPr>
        </p:nvSpPr>
        <p:spPr>
          <a:ln/>
        </p:spPr>
        <p:txBody>
          <a:bodyPr/>
          <a:lstStyle>
            <a:lvl1pPr>
              <a:defRPr/>
            </a:lvl1pPr>
          </a:lstStyle>
          <a:p>
            <a:pPr>
              <a:defRPr/>
            </a:pPr>
            <a:fld id="{C7ABB5F5-2127-432C-9D2D-31C427ED079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7"/>
          <p:cNvSpPr>
            <a:spLocks noGrp="1" noChangeArrowheads="1"/>
          </p:cNvSpPr>
          <p:nvPr>
            <p:ph type="sldNum" sz="quarter" idx="12"/>
          </p:nvPr>
        </p:nvSpPr>
        <p:spPr>
          <a:ln/>
        </p:spPr>
        <p:txBody>
          <a:bodyPr/>
          <a:lstStyle>
            <a:lvl1pPr>
              <a:defRPr/>
            </a:lvl1pPr>
          </a:lstStyle>
          <a:p>
            <a:pPr>
              <a:defRPr/>
            </a:pPr>
            <a:fld id="{5BB58296-0672-47EB-8B78-460C4AD10FD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DDDFF"/>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grpSp>
          <p:nvGrpSpPr>
            <p:cNvPr id="1032" name="Group 3"/>
            <p:cNvGrpSpPr>
              <a:grpSpLocks/>
            </p:cNvGrpSpPr>
            <p:nvPr/>
          </p:nvGrpSpPr>
          <p:grpSpPr bwMode="auto">
            <a:xfrm>
              <a:off x="0" y="0"/>
              <a:ext cx="5760" cy="4320"/>
              <a:chOff x="0" y="0"/>
              <a:chExt cx="5760" cy="4320"/>
            </a:xfrm>
          </p:grpSpPr>
          <p:grpSp>
            <p:nvGrpSpPr>
              <p:cNvPr id="1039" name="Group 4"/>
              <p:cNvGrpSpPr>
                <a:grpSpLocks/>
              </p:cNvGrpSpPr>
              <p:nvPr/>
            </p:nvGrpSpPr>
            <p:grpSpPr bwMode="auto">
              <a:xfrm>
                <a:off x="0" y="192"/>
                <a:ext cx="5760" cy="4032"/>
                <a:chOff x="0" y="192"/>
                <a:chExt cx="5760" cy="4032"/>
              </a:xfrm>
            </p:grpSpPr>
            <p:sp>
              <p:nvSpPr>
                <p:cNvPr id="95237"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38"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39"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40"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41"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42"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43"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44"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45"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46"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47"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48"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49"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50"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51"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52"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53"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54"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55"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56"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57"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58"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grpSp>
          <p:grpSp>
            <p:nvGrpSpPr>
              <p:cNvPr id="1040" name="Group 27"/>
              <p:cNvGrpSpPr>
                <a:grpSpLocks/>
              </p:cNvGrpSpPr>
              <p:nvPr/>
            </p:nvGrpSpPr>
            <p:grpSpPr bwMode="auto">
              <a:xfrm>
                <a:off x="192" y="0"/>
                <a:ext cx="5376" cy="4320"/>
                <a:chOff x="192" y="0"/>
                <a:chExt cx="5376" cy="4320"/>
              </a:xfrm>
            </p:grpSpPr>
            <p:sp>
              <p:nvSpPr>
                <p:cNvPr id="9526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6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6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6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6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6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6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6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6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6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7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7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7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7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7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7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7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7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7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7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8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8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8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8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8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8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8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8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sp>
              <p:nvSpPr>
                <p:cNvPr id="9528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GB" dirty="0"/>
                </a:p>
              </p:txBody>
            </p:sp>
          </p:grpSp>
        </p:grpSp>
        <p:sp>
          <p:nvSpPr>
            <p:cNvPr id="95289"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pPr>
                <a:defRPr/>
              </a:pPr>
              <a:endParaRPr lang="en-GB" dirty="0"/>
            </a:p>
          </p:txBody>
        </p:sp>
        <p:sp>
          <p:nvSpPr>
            <p:cNvPr id="95290"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defRPr/>
              </a:pPr>
              <a:endParaRPr lang="en-GB" dirty="0"/>
            </a:p>
          </p:txBody>
        </p:sp>
        <p:grpSp>
          <p:nvGrpSpPr>
            <p:cNvPr id="1035" name="Group 59"/>
            <p:cNvGrpSpPr>
              <a:grpSpLocks/>
            </p:cNvGrpSpPr>
            <p:nvPr/>
          </p:nvGrpSpPr>
          <p:grpSpPr bwMode="auto">
            <a:xfrm>
              <a:off x="261" y="892"/>
              <a:ext cx="1124" cy="1464"/>
              <a:chOff x="96" y="916"/>
              <a:chExt cx="2208" cy="2876"/>
            </a:xfrm>
          </p:grpSpPr>
          <p:sp>
            <p:nvSpPr>
              <p:cNvPr id="95292" name="Line 60"/>
              <p:cNvSpPr>
                <a:spLocks noChangeShapeType="1"/>
              </p:cNvSpPr>
              <p:nvPr/>
            </p:nvSpPr>
            <p:spPr bwMode="ltGray">
              <a:xfrm flipH="1">
                <a:off x="96" y="1038"/>
                <a:ext cx="2208" cy="0"/>
              </a:xfrm>
              <a:prstGeom prst="line">
                <a:avLst/>
              </a:prstGeom>
              <a:noFill/>
              <a:ln w="9525">
                <a:solidFill>
                  <a:schemeClr val="hlink"/>
                </a:solidFill>
                <a:round/>
                <a:headEnd/>
                <a:tailEnd/>
              </a:ln>
              <a:effectLst/>
            </p:spPr>
            <p:txBody>
              <a:bodyPr wrap="none" anchor="ctr"/>
              <a:lstStyle/>
              <a:p>
                <a:pPr>
                  <a:defRPr/>
                </a:pPr>
                <a:endParaRPr lang="en-GB" dirty="0"/>
              </a:p>
            </p:txBody>
          </p:sp>
          <p:sp>
            <p:nvSpPr>
              <p:cNvPr id="95293"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pPr>
                  <a:defRPr/>
                </a:pPr>
                <a:endParaRPr lang="en-GB" dirty="0"/>
              </a:p>
            </p:txBody>
          </p:sp>
          <p:sp>
            <p:nvSpPr>
              <p:cNvPr id="95294" name="Arc 62"/>
              <p:cNvSpPr>
                <a:spLocks/>
              </p:cNvSpPr>
              <p:nvPr/>
            </p:nvSpPr>
            <p:spPr bwMode="ltGray">
              <a:xfrm flipH="1">
                <a:off x="218" y="916"/>
                <a:ext cx="238" cy="240"/>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defRPr/>
                </a:pPr>
                <a:endParaRPr lang="en-GB" dirty="0"/>
              </a:p>
            </p:txBody>
          </p:sp>
        </p:grpSp>
      </p:grpSp>
      <p:sp>
        <p:nvSpPr>
          <p:cNvPr id="1027"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5297" name="Rectangle 6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dirty="0"/>
          </a:p>
        </p:txBody>
      </p:sp>
      <p:sp>
        <p:nvSpPr>
          <p:cNvPr id="95298" name="Rectangle 6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dirty="0"/>
          </a:p>
        </p:txBody>
      </p:sp>
      <p:sp>
        <p:nvSpPr>
          <p:cNvPr id="95299" name="Rectangle 6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618A1C5D-3CB3-433A-A97A-11EFA7AA4E6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7"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cs typeface="Times New Roman" pitchFamily="18" charset="0"/>
        </a:defRPr>
      </a:lvl2pPr>
      <a:lvl3pPr algn="l" rtl="0" eaLnBrk="0" fontAlgn="base" hangingPunct="0">
        <a:spcBef>
          <a:spcPct val="0"/>
        </a:spcBef>
        <a:spcAft>
          <a:spcPct val="0"/>
        </a:spcAft>
        <a:defRPr sz="4400">
          <a:solidFill>
            <a:schemeClr val="tx2"/>
          </a:solidFill>
          <a:latin typeface="Tahoma" pitchFamily="34" charset="0"/>
          <a:cs typeface="Times New Roman" pitchFamily="18" charset="0"/>
        </a:defRPr>
      </a:lvl3pPr>
      <a:lvl4pPr algn="l" rtl="0" eaLnBrk="0" fontAlgn="base" hangingPunct="0">
        <a:spcBef>
          <a:spcPct val="0"/>
        </a:spcBef>
        <a:spcAft>
          <a:spcPct val="0"/>
        </a:spcAft>
        <a:defRPr sz="4400">
          <a:solidFill>
            <a:schemeClr val="tx2"/>
          </a:solidFill>
          <a:latin typeface="Tahoma" pitchFamily="34" charset="0"/>
          <a:cs typeface="Times New Roman" pitchFamily="18" charset="0"/>
        </a:defRPr>
      </a:lvl4pPr>
      <a:lvl5pPr algn="l" rtl="0" eaLnBrk="0" fontAlgn="base" hangingPunct="0">
        <a:spcBef>
          <a:spcPct val="0"/>
        </a:spcBef>
        <a:spcAft>
          <a:spcPct val="0"/>
        </a:spcAft>
        <a:defRPr sz="4400">
          <a:solidFill>
            <a:schemeClr val="tx2"/>
          </a:solidFill>
          <a:latin typeface="Tahoma" pitchFamily="34" charset="0"/>
          <a:cs typeface="Times New Roman" pitchFamily="18" charset="0"/>
        </a:defRPr>
      </a:lvl5pPr>
      <a:lvl6pPr marL="457200" algn="l" rtl="0" fontAlgn="base">
        <a:spcBef>
          <a:spcPct val="0"/>
        </a:spcBef>
        <a:spcAft>
          <a:spcPct val="0"/>
        </a:spcAft>
        <a:defRPr sz="4400">
          <a:solidFill>
            <a:schemeClr val="tx2"/>
          </a:solidFill>
          <a:latin typeface="Tahoma" pitchFamily="34" charset="0"/>
          <a:cs typeface="Times New Roman" pitchFamily="18" charset="0"/>
        </a:defRPr>
      </a:lvl6pPr>
      <a:lvl7pPr marL="914400" algn="l" rtl="0" fontAlgn="base">
        <a:spcBef>
          <a:spcPct val="0"/>
        </a:spcBef>
        <a:spcAft>
          <a:spcPct val="0"/>
        </a:spcAft>
        <a:defRPr sz="4400">
          <a:solidFill>
            <a:schemeClr val="tx2"/>
          </a:solidFill>
          <a:latin typeface="Tahoma" pitchFamily="34" charset="0"/>
          <a:cs typeface="Times New Roman" pitchFamily="18" charset="0"/>
        </a:defRPr>
      </a:lvl7pPr>
      <a:lvl8pPr marL="1371600" algn="l" rtl="0" fontAlgn="base">
        <a:spcBef>
          <a:spcPct val="0"/>
        </a:spcBef>
        <a:spcAft>
          <a:spcPct val="0"/>
        </a:spcAft>
        <a:defRPr sz="4400">
          <a:solidFill>
            <a:schemeClr val="tx2"/>
          </a:solidFill>
          <a:latin typeface="Tahoma" pitchFamily="34" charset="0"/>
          <a:cs typeface="Times New Roman" pitchFamily="18" charset="0"/>
        </a:defRPr>
      </a:lvl8pPr>
      <a:lvl9pPr marL="1828800" algn="l" rtl="0" fontAlgn="base">
        <a:spcBef>
          <a:spcPct val="0"/>
        </a:spcBef>
        <a:spcAft>
          <a:spcPct val="0"/>
        </a:spcAft>
        <a:defRPr sz="4400">
          <a:solidFill>
            <a:schemeClr val="tx2"/>
          </a:solidFill>
          <a:latin typeface="Tahoma" pitchFamily="34" charset="0"/>
          <a:cs typeface="Times New Roman" pitchFamily="18" charset="0"/>
        </a:defRPr>
      </a:lvl9pPr>
    </p:titleStyle>
    <p:bodyStyle>
      <a:lvl1pPr marL="342900" indent="-342900" algn="l" rtl="0" eaLnBrk="0" fontAlgn="base" hangingPunct="0">
        <a:spcBef>
          <a:spcPct val="20000"/>
        </a:spcBef>
        <a:spcAft>
          <a:spcPct val="0"/>
        </a:spcAft>
        <a:buClr>
          <a:schemeClr val="hlink"/>
        </a:buClr>
        <a:buSzPct val="110000"/>
        <a:buFont typeface="Wingdings" pitchFamily="2" charset="2"/>
        <a:buBlip>
          <a:blip r:embed="rId1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800">
          <a:solidFill>
            <a:schemeClr val="tx1"/>
          </a:solidFill>
          <a:latin typeface="+mn-lt"/>
          <a:cs typeface="+mn-cs"/>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4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latin typeface="+mn-lt"/>
          <a:cs typeface="+mn-cs"/>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8" name="Picture 4" descr="Elburton logo"/>
          <p:cNvPicPr>
            <a:picLocks noChangeAspect="1" noChangeArrowheads="1"/>
          </p:cNvPicPr>
          <p:nvPr/>
        </p:nvPicPr>
        <p:blipFill>
          <a:blip r:embed="rId3">
            <a:clrChange>
              <a:clrFrom>
                <a:srgbClr val="FFFFFF"/>
              </a:clrFrom>
              <a:clrTo>
                <a:srgbClr val="FFFFFF">
                  <a:alpha val="0"/>
                </a:srgbClr>
              </a:clrTo>
            </a:clrChange>
            <a:lum bright="40000" contrast="-70000"/>
            <a:extLst>
              <a:ext uri="{28A0092B-C50C-407E-A947-70E740481C1C}">
                <a14:useLocalDpi xmlns:a14="http://schemas.microsoft.com/office/drawing/2010/main" val="0"/>
              </a:ext>
            </a:extLst>
          </a:blip>
          <a:srcRect/>
          <a:stretch>
            <a:fillRect/>
          </a:stretch>
        </p:blipFill>
        <p:spPr bwMode="auto">
          <a:xfrm>
            <a:off x="1403350" y="0"/>
            <a:ext cx="6315075" cy="565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5"/>
          <p:cNvSpPr txBox="1">
            <a:spLocks noChangeArrowheads="1"/>
          </p:cNvSpPr>
          <p:nvPr/>
        </p:nvSpPr>
        <p:spPr bwMode="auto">
          <a:xfrm>
            <a:off x="179388" y="6092825"/>
            <a:ext cx="8785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2400" dirty="0">
                <a:solidFill>
                  <a:schemeClr val="accent2"/>
                </a:solidFill>
              </a:rPr>
              <a:t>Inspiring today’s children for tomorrow’s world</a:t>
            </a:r>
          </a:p>
        </p:txBody>
      </p:sp>
      <p:sp>
        <p:nvSpPr>
          <p:cNvPr id="4100" name="Text Box 6"/>
          <p:cNvSpPr txBox="1">
            <a:spLocks noChangeArrowheads="1"/>
          </p:cNvSpPr>
          <p:nvPr/>
        </p:nvSpPr>
        <p:spPr bwMode="auto">
          <a:xfrm>
            <a:off x="755650" y="620713"/>
            <a:ext cx="77771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sz="1800" dirty="0"/>
          </a:p>
        </p:txBody>
      </p:sp>
      <p:sp>
        <p:nvSpPr>
          <p:cNvPr id="4101" name="Rectangle 11"/>
          <p:cNvSpPr>
            <a:spLocks noGrp="1" noChangeArrowheads="1"/>
          </p:cNvSpPr>
          <p:nvPr>
            <p:ph type="ctrTitle"/>
          </p:nvPr>
        </p:nvSpPr>
        <p:spPr>
          <a:xfrm>
            <a:off x="657225" y="2406947"/>
            <a:ext cx="7772400" cy="1470025"/>
          </a:xfrm>
        </p:spPr>
        <p:txBody>
          <a:bodyPr/>
          <a:lstStyle/>
          <a:p>
            <a:pPr algn="ctr" eaLnBrk="1" hangingPunct="1"/>
            <a:r>
              <a:rPr lang="en-GB" altLang="en-US" dirty="0" smtClean="0"/>
              <a:t/>
            </a:r>
            <a:br>
              <a:rPr lang="en-GB" altLang="en-US" dirty="0" smtClean="0"/>
            </a:br>
            <a:r>
              <a:rPr lang="en-GB" altLang="en-US" dirty="0" smtClean="0"/>
              <a:t/>
            </a:r>
            <a:br>
              <a:rPr lang="en-GB" altLang="en-US" dirty="0" smtClean="0"/>
            </a:br>
            <a:r>
              <a:rPr lang="en-GB" altLang="en-US" dirty="0" smtClean="0"/>
              <a:t>Welcome to the </a:t>
            </a:r>
            <a:br>
              <a:rPr lang="en-GB" altLang="en-US" dirty="0" smtClean="0"/>
            </a:br>
            <a:r>
              <a:rPr lang="en-GB" altLang="en-US" b="1" dirty="0" smtClean="0"/>
              <a:t>‘</a:t>
            </a:r>
            <a:r>
              <a:rPr lang="en-GB" altLang="en-US" b="1" dirty="0" smtClean="0">
                <a:solidFill>
                  <a:srgbClr val="002060"/>
                </a:solidFill>
              </a:rPr>
              <a:t>Getting To Know Year 4</a:t>
            </a:r>
            <a:r>
              <a:rPr lang="en-GB" altLang="en-US" b="1" dirty="0" smtClean="0"/>
              <a:t>’ </a:t>
            </a:r>
            <a:r>
              <a:rPr lang="en-GB" altLang="en-US" dirty="0" smtClean="0"/>
              <a:t>Meeting 2020</a:t>
            </a:r>
          </a:p>
        </p:txBody>
      </p:sp>
    </p:spTree>
    <p:extLst>
      <p:ext uri="{BB962C8B-B14F-4D97-AF65-F5344CB8AC3E}">
        <p14:creationId xmlns:p14="http://schemas.microsoft.com/office/powerpoint/2010/main" val="26349720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22" name="Picture 2" descr="Elburton logo"/>
          <p:cNvPicPr>
            <a:picLocks noChangeAspect="1" noChangeArrowheads="1"/>
          </p:cNvPicPr>
          <p:nvPr/>
        </p:nvPicPr>
        <p:blipFill>
          <a:blip r:embed="rId3">
            <a:clrChange>
              <a:clrFrom>
                <a:srgbClr val="FFFFFF"/>
              </a:clrFrom>
              <a:clrTo>
                <a:srgbClr val="FFFFFF">
                  <a:alpha val="0"/>
                </a:srgbClr>
              </a:clrTo>
            </a:clrChange>
            <a:lum bright="40000" contrast="-70000"/>
            <a:extLst>
              <a:ext uri="{28A0092B-C50C-407E-A947-70E740481C1C}">
                <a14:useLocalDpi xmlns:a14="http://schemas.microsoft.com/office/drawing/2010/main" val="0"/>
              </a:ext>
            </a:extLst>
          </a:blip>
          <a:srcRect/>
          <a:stretch>
            <a:fillRect/>
          </a:stretch>
        </p:blipFill>
        <p:spPr bwMode="auto">
          <a:xfrm>
            <a:off x="1403350" y="0"/>
            <a:ext cx="6315075" cy="565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Text Box 3"/>
          <p:cNvSpPr txBox="1">
            <a:spLocks noChangeArrowheads="1"/>
          </p:cNvSpPr>
          <p:nvPr/>
        </p:nvSpPr>
        <p:spPr bwMode="auto">
          <a:xfrm>
            <a:off x="179388" y="6092825"/>
            <a:ext cx="8785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2400" dirty="0">
                <a:solidFill>
                  <a:schemeClr val="accent2"/>
                </a:solidFill>
              </a:rPr>
              <a:t>Inspiring today’s children for tomorrow’s world</a:t>
            </a:r>
          </a:p>
        </p:txBody>
      </p:sp>
      <p:sp>
        <p:nvSpPr>
          <p:cNvPr id="30724" name="Rectangle 4"/>
          <p:cNvSpPr>
            <a:spLocks noGrp="1" noChangeArrowheads="1"/>
          </p:cNvSpPr>
          <p:nvPr>
            <p:ph type="title"/>
          </p:nvPr>
        </p:nvSpPr>
        <p:spPr>
          <a:xfrm>
            <a:off x="539552" y="302618"/>
            <a:ext cx="7772400" cy="899120"/>
          </a:xfrm>
        </p:spPr>
        <p:txBody>
          <a:bodyPr/>
          <a:lstStyle/>
          <a:p>
            <a:pPr algn="ctr" eaLnBrk="1" hangingPunct="1"/>
            <a:r>
              <a:rPr lang="en-GB" altLang="en-US" b="1" dirty="0" smtClean="0"/>
              <a:t>Speaking and Listening</a:t>
            </a:r>
          </a:p>
        </p:txBody>
      </p:sp>
      <p:sp>
        <p:nvSpPr>
          <p:cNvPr id="34821" name="Rectangle 5"/>
          <p:cNvSpPr>
            <a:spLocks noGrp="1" noChangeArrowheads="1"/>
          </p:cNvSpPr>
          <p:nvPr>
            <p:ph type="body" idx="1"/>
          </p:nvPr>
        </p:nvSpPr>
        <p:spPr>
          <a:xfrm>
            <a:off x="457200" y="1442762"/>
            <a:ext cx="8229600" cy="4525962"/>
          </a:xfrm>
        </p:spPr>
        <p:txBody>
          <a:bodyPr/>
          <a:lstStyle/>
          <a:p>
            <a:pPr marL="0" indent="0" eaLnBrk="1" hangingPunct="1">
              <a:buNone/>
              <a:defRPr/>
            </a:pPr>
            <a:r>
              <a:rPr lang="en-GB" altLang="en-US" sz="2000" b="1" dirty="0" smtClean="0"/>
              <a:t>In school we ask the children to:</a:t>
            </a:r>
          </a:p>
          <a:p>
            <a:pPr marL="0" indent="0" eaLnBrk="1" hangingPunct="1">
              <a:buNone/>
              <a:defRPr/>
            </a:pPr>
            <a:endParaRPr lang="en-GB" altLang="en-US" sz="2000" b="1" dirty="0" smtClean="0"/>
          </a:p>
          <a:p>
            <a:pPr eaLnBrk="1" hangingPunct="1">
              <a:buFont typeface="Wingdings" panose="05000000000000000000" pitchFamily="2" charset="2"/>
              <a:buChar char="v"/>
              <a:defRPr/>
            </a:pPr>
            <a:r>
              <a:rPr lang="en-GB" altLang="en-US" sz="2000" dirty="0" smtClean="0"/>
              <a:t>Speak to different audiences (drama, role play, performance poetry, debate). </a:t>
            </a:r>
          </a:p>
          <a:p>
            <a:pPr eaLnBrk="1" hangingPunct="1">
              <a:buFont typeface="Wingdings" panose="05000000000000000000" pitchFamily="2" charset="2"/>
              <a:buChar char="v"/>
              <a:defRPr/>
            </a:pPr>
            <a:r>
              <a:rPr lang="en-GB" altLang="en-US" sz="2000" dirty="0" smtClean="0"/>
              <a:t>Use appropriate vocabulary for different audiences. Encourage them by modelling high level vocabulary.</a:t>
            </a:r>
          </a:p>
          <a:p>
            <a:pPr marL="0" indent="0" eaLnBrk="1" hangingPunct="1">
              <a:buNone/>
              <a:defRPr/>
            </a:pPr>
            <a:endParaRPr lang="en-GB" altLang="en-US" sz="2000" b="1" dirty="0" smtClean="0"/>
          </a:p>
          <a:p>
            <a:pPr marL="0" indent="0" eaLnBrk="1" hangingPunct="1">
              <a:buNone/>
              <a:defRPr/>
            </a:pPr>
            <a:r>
              <a:rPr lang="en-GB" altLang="en-US" sz="2000" b="1" dirty="0" smtClean="0"/>
              <a:t>The biggest difference you can make for your child is to:</a:t>
            </a:r>
          </a:p>
          <a:p>
            <a:pPr marL="0" indent="0" eaLnBrk="1" hangingPunct="1">
              <a:buNone/>
              <a:defRPr/>
            </a:pPr>
            <a:endParaRPr lang="en-GB" altLang="en-US" sz="2000" b="1" dirty="0" smtClean="0"/>
          </a:p>
          <a:p>
            <a:pPr eaLnBrk="1" hangingPunct="1">
              <a:buFont typeface="Wingdings" panose="05000000000000000000" pitchFamily="2" charset="2"/>
              <a:buChar char="v"/>
              <a:defRPr/>
            </a:pPr>
            <a:r>
              <a:rPr lang="en-GB" altLang="en-US" sz="2000" dirty="0"/>
              <a:t>I</a:t>
            </a:r>
            <a:r>
              <a:rPr lang="en-GB" altLang="en-US" sz="2000" dirty="0" smtClean="0"/>
              <a:t>nsist your child talks in full sentences.</a:t>
            </a:r>
          </a:p>
          <a:p>
            <a:pPr eaLnBrk="1" hangingPunct="1">
              <a:buFont typeface="Wingdings" panose="05000000000000000000" pitchFamily="2" charset="2"/>
              <a:buChar char="v"/>
              <a:defRPr/>
            </a:pPr>
            <a:r>
              <a:rPr lang="en-GB" altLang="en-US" sz="2000" dirty="0" smtClean="0"/>
              <a:t>Not use ‘Yeah’, ‘fine’ or ‘K’ (don’t let them overuse this).</a:t>
            </a:r>
          </a:p>
          <a:p>
            <a:pPr eaLnBrk="1" hangingPunct="1">
              <a:buFont typeface="Wingdings" panose="05000000000000000000" pitchFamily="2" charset="2"/>
              <a:buChar char="v"/>
              <a:defRPr/>
            </a:pPr>
            <a:r>
              <a:rPr lang="en-GB" altLang="en-US" sz="2000" dirty="0" smtClean="0"/>
              <a:t>Insist they show good listening habits such as stopping, looking you in the eye and repeat instructions. </a:t>
            </a:r>
          </a:p>
        </p:txBody>
      </p:sp>
    </p:spTree>
    <p:extLst>
      <p:ext uri="{BB962C8B-B14F-4D97-AF65-F5344CB8AC3E}">
        <p14:creationId xmlns:p14="http://schemas.microsoft.com/office/powerpoint/2010/main" val="5661102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6494" y="836712"/>
            <a:ext cx="8496944" cy="5909310"/>
          </a:xfrm>
          <a:prstGeom prst="rect">
            <a:avLst/>
          </a:prstGeom>
        </p:spPr>
        <p:txBody>
          <a:bodyPr wrap="square">
            <a:spAutoFit/>
          </a:bodyPr>
          <a:lstStyle/>
          <a:p>
            <a:r>
              <a:rPr lang="en-GB" sz="1800" dirty="0">
                <a:ea typeface="Tahoma" panose="020B0604030504040204" pitchFamily="34" charset="0"/>
                <a:cs typeface="Tahoma" panose="020B0604030504040204" pitchFamily="34" charset="0"/>
              </a:rPr>
              <a:t>At the start of each half term, the children will be given a grid containing a broad range of tasks spanning a number of subject areas. The children will choose at least six home learning tasks to complete by the end of each half term.</a:t>
            </a:r>
          </a:p>
          <a:p>
            <a:r>
              <a:rPr lang="en-GB" sz="1800" dirty="0">
                <a:ea typeface="Tahoma" panose="020B0604030504040204" pitchFamily="34" charset="0"/>
                <a:cs typeface="Tahoma" panose="020B0604030504040204" pitchFamily="34" charset="0"/>
              </a:rPr>
              <a:t> </a:t>
            </a:r>
          </a:p>
          <a:p>
            <a:r>
              <a:rPr lang="en-GB" sz="1800" dirty="0">
                <a:ea typeface="Tahoma" panose="020B0604030504040204" pitchFamily="34" charset="0"/>
                <a:cs typeface="Tahoma" panose="020B0604030504040204" pitchFamily="34" charset="0"/>
              </a:rPr>
              <a:t>Reading is of utmost importance and should be a priority for home learning. We expect the children to read aloud to an adult for 10-15 minutes at least 5 times a week in order to develop their fluency, give you the opportunity to explain the meaning of new words and to check their understanding through questioning. We strongly recommend that you read to them as much as possible, preferably from a book that they would not necessarily choose or be able to read themselves, to develop their understanding and overall enjoyment of reading. Reading to your child has a huge impact on their progress.</a:t>
            </a:r>
          </a:p>
          <a:p>
            <a:r>
              <a:rPr lang="en-GB" sz="1800" dirty="0">
                <a:ea typeface="Tahoma" panose="020B0604030504040204" pitchFamily="34" charset="0"/>
                <a:cs typeface="Tahoma" panose="020B0604030504040204" pitchFamily="34" charset="0"/>
              </a:rPr>
              <a:t> </a:t>
            </a:r>
          </a:p>
          <a:p>
            <a:r>
              <a:rPr lang="en-GB" sz="1800" dirty="0">
                <a:ea typeface="Tahoma" panose="020B0604030504040204" pitchFamily="34" charset="0"/>
                <a:cs typeface="Tahoma" panose="020B0604030504040204" pitchFamily="34" charset="0"/>
              </a:rPr>
              <a:t>We will continue to introduce a new spelling rule every Monday in school and practise it throughout the week. These weekly spellings will be set on Spelling Shed for the children to practise at home </a:t>
            </a:r>
            <a:r>
              <a:rPr lang="en-GB" sz="1800" dirty="0" smtClean="0">
                <a:ea typeface="Tahoma" panose="020B0604030504040204" pitchFamily="34" charset="0"/>
                <a:cs typeface="Tahoma" panose="020B0604030504040204" pitchFamily="34" charset="0"/>
              </a:rPr>
              <a:t>(at least 3 times a week) and </a:t>
            </a:r>
            <a:r>
              <a:rPr lang="en-GB" sz="1800" dirty="0">
                <a:ea typeface="Tahoma" panose="020B0604030504040204" pitchFamily="34" charset="0"/>
                <a:cs typeface="Tahoma" panose="020B0604030504040204" pitchFamily="34" charset="0"/>
              </a:rPr>
              <a:t>will be tested on the Friday.</a:t>
            </a:r>
          </a:p>
          <a:p>
            <a:r>
              <a:rPr lang="en-GB" sz="1800" dirty="0">
                <a:ea typeface="Tahoma" panose="020B0604030504040204" pitchFamily="34" charset="0"/>
                <a:cs typeface="Tahoma" panose="020B0604030504040204" pitchFamily="34" charset="0"/>
              </a:rPr>
              <a:t> </a:t>
            </a:r>
          </a:p>
          <a:p>
            <a:r>
              <a:rPr lang="en-GB" sz="1800" dirty="0">
                <a:ea typeface="Tahoma" panose="020B0604030504040204" pitchFamily="34" charset="0"/>
                <a:cs typeface="Tahoma" panose="020B0604030504040204" pitchFamily="34" charset="0"/>
              </a:rPr>
              <a:t>Times Table Rock Stars will continue to be accessible at all times and </a:t>
            </a:r>
            <a:r>
              <a:rPr lang="en-GB" sz="1800" dirty="0" err="1">
                <a:ea typeface="Tahoma" panose="020B0604030504040204" pitchFamily="34" charset="0"/>
                <a:cs typeface="Tahoma" panose="020B0604030504040204" pitchFamily="34" charset="0"/>
              </a:rPr>
              <a:t>MyMaths</a:t>
            </a:r>
            <a:r>
              <a:rPr lang="en-GB" sz="1800" dirty="0">
                <a:ea typeface="Tahoma" panose="020B0604030504040204" pitchFamily="34" charset="0"/>
                <a:cs typeface="Tahoma" panose="020B0604030504040204" pitchFamily="34" charset="0"/>
              </a:rPr>
              <a:t> will be used where appropriate to support children’s learning; any tasks set will be linked to the children’s learning from that week.</a:t>
            </a:r>
            <a:endParaRPr lang="en-GB" sz="1800" b="0" i="0" dirty="0">
              <a:effectLst/>
              <a:ea typeface="Tahoma" panose="020B0604030504040204" pitchFamily="34" charset="0"/>
              <a:cs typeface="Tahoma" panose="020B0604030504040204" pitchFamily="34" charset="0"/>
            </a:endParaRPr>
          </a:p>
        </p:txBody>
      </p:sp>
      <p:sp>
        <p:nvSpPr>
          <p:cNvPr id="5" name="Rectangle 4"/>
          <p:cNvSpPr/>
          <p:nvPr/>
        </p:nvSpPr>
        <p:spPr>
          <a:xfrm>
            <a:off x="3392750" y="332656"/>
            <a:ext cx="2624436" cy="387798"/>
          </a:xfrm>
          <a:prstGeom prst="rect">
            <a:avLst/>
          </a:prstGeom>
        </p:spPr>
        <p:txBody>
          <a:bodyPr wrap="none">
            <a:spAutoFit/>
          </a:bodyPr>
          <a:lstStyle/>
          <a:p>
            <a:pPr marL="0" indent="0" algn="ctr" eaLnBrk="1" hangingPunct="1">
              <a:lnSpc>
                <a:spcPct val="80000"/>
              </a:lnSpc>
              <a:buNone/>
              <a:defRPr/>
            </a:pPr>
            <a:r>
              <a:rPr lang="en-GB" altLang="en-US" b="1" u="sng" dirty="0" smtClean="0"/>
              <a:t>Home Learning </a:t>
            </a:r>
            <a:endParaRPr lang="en-GB" altLang="en-US" b="1" u="sng" dirty="0"/>
          </a:p>
        </p:txBody>
      </p:sp>
    </p:spTree>
    <p:extLst>
      <p:ext uri="{BB962C8B-B14F-4D97-AF65-F5344CB8AC3E}">
        <p14:creationId xmlns:p14="http://schemas.microsoft.com/office/powerpoint/2010/main" val="2255181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362" name="Picture 2" descr="Elburton logo"/>
          <p:cNvPicPr>
            <a:picLocks noChangeAspect="1" noChangeArrowheads="1"/>
          </p:cNvPicPr>
          <p:nvPr/>
        </p:nvPicPr>
        <p:blipFill>
          <a:blip r:embed="rId3">
            <a:clrChange>
              <a:clrFrom>
                <a:srgbClr val="FFFFFF"/>
              </a:clrFrom>
              <a:clrTo>
                <a:srgbClr val="FFFFFF">
                  <a:alpha val="0"/>
                </a:srgbClr>
              </a:clrTo>
            </a:clrChange>
            <a:lum bright="40000" contrast="-70000"/>
            <a:extLst>
              <a:ext uri="{28A0092B-C50C-407E-A947-70E740481C1C}">
                <a14:useLocalDpi xmlns:a14="http://schemas.microsoft.com/office/drawing/2010/main" val="0"/>
              </a:ext>
            </a:extLst>
          </a:blip>
          <a:srcRect/>
          <a:stretch>
            <a:fillRect/>
          </a:stretch>
        </p:blipFill>
        <p:spPr bwMode="auto">
          <a:xfrm>
            <a:off x="1403350" y="0"/>
            <a:ext cx="6315075" cy="565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ext Box 3"/>
          <p:cNvSpPr txBox="1">
            <a:spLocks noChangeArrowheads="1"/>
          </p:cNvSpPr>
          <p:nvPr/>
        </p:nvSpPr>
        <p:spPr bwMode="auto">
          <a:xfrm>
            <a:off x="179388" y="6092825"/>
            <a:ext cx="8785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2400" dirty="0">
                <a:solidFill>
                  <a:schemeClr val="accent2"/>
                </a:solidFill>
              </a:rPr>
              <a:t>Inspiring today’s children for tomorrow’s world</a:t>
            </a:r>
          </a:p>
        </p:txBody>
      </p:sp>
      <p:sp>
        <p:nvSpPr>
          <p:cNvPr id="15364" name="Rectangle 4"/>
          <p:cNvSpPr>
            <a:spLocks noGrp="1" noChangeArrowheads="1"/>
          </p:cNvSpPr>
          <p:nvPr>
            <p:ph type="ctrTitle"/>
          </p:nvPr>
        </p:nvSpPr>
        <p:spPr>
          <a:xfrm>
            <a:off x="611188" y="0"/>
            <a:ext cx="7772400" cy="1125538"/>
          </a:xfrm>
        </p:spPr>
        <p:txBody>
          <a:bodyPr/>
          <a:lstStyle/>
          <a:p>
            <a:pPr algn="ctr" eaLnBrk="1" hangingPunct="1"/>
            <a:r>
              <a:rPr lang="en-GB" altLang="en-US" sz="5000" b="1" dirty="0" smtClean="0"/>
              <a:t/>
            </a:r>
            <a:br>
              <a:rPr lang="en-GB" altLang="en-US" sz="5000" b="1" dirty="0" smtClean="0"/>
            </a:br>
            <a:r>
              <a:rPr lang="en-GB" altLang="en-US" sz="5000" b="1" dirty="0" smtClean="0"/>
              <a:t>E-Safety</a:t>
            </a:r>
          </a:p>
        </p:txBody>
      </p:sp>
      <p:sp>
        <p:nvSpPr>
          <p:cNvPr id="15365" name="Rectangle 5"/>
          <p:cNvSpPr>
            <a:spLocks noGrp="1" noChangeArrowheads="1"/>
          </p:cNvSpPr>
          <p:nvPr>
            <p:ph type="subTitle" idx="1"/>
          </p:nvPr>
        </p:nvSpPr>
        <p:spPr>
          <a:xfrm>
            <a:off x="251618" y="1294246"/>
            <a:ext cx="8640763" cy="1657350"/>
          </a:xfrm>
        </p:spPr>
        <p:txBody>
          <a:bodyPr/>
          <a:lstStyle/>
          <a:p>
            <a:pPr eaLnBrk="1" hangingPunct="1">
              <a:lnSpc>
                <a:spcPct val="90000"/>
              </a:lnSpc>
            </a:pPr>
            <a:r>
              <a:rPr lang="en-US" sz="2400" b="1" dirty="0"/>
              <a:t>This is an important issue for children and adults.</a:t>
            </a:r>
          </a:p>
          <a:p>
            <a:pPr eaLnBrk="1" hangingPunct="1">
              <a:lnSpc>
                <a:spcPct val="90000"/>
              </a:lnSpc>
            </a:pPr>
            <a:endParaRPr lang="en-US" sz="2400" b="1" dirty="0"/>
          </a:p>
          <a:p>
            <a:pPr eaLnBrk="1" hangingPunct="1">
              <a:lnSpc>
                <a:spcPct val="90000"/>
              </a:lnSpc>
            </a:pPr>
            <a:r>
              <a:rPr lang="en-US" sz="2400" b="1" dirty="0" smtClean="0"/>
              <a:t>There </a:t>
            </a:r>
            <a:r>
              <a:rPr lang="en-US" sz="2400" b="1" dirty="0"/>
              <a:t>are some documents to </a:t>
            </a:r>
            <a:r>
              <a:rPr lang="en-US" sz="2400" b="1" dirty="0" smtClean="0"/>
              <a:t>support E-Safety on our school </a:t>
            </a:r>
            <a:r>
              <a:rPr lang="en-US" sz="2400" b="1" dirty="0" smtClean="0"/>
              <a:t>website on the Year 4 class page.</a:t>
            </a:r>
            <a:endParaRPr lang="en-US" sz="2400" b="1" dirty="0" smtClean="0"/>
          </a:p>
          <a:p>
            <a:pPr eaLnBrk="1" hangingPunct="1">
              <a:lnSpc>
                <a:spcPct val="90000"/>
              </a:lnSpc>
            </a:pPr>
            <a:endParaRPr lang="en-US" sz="2400" b="1" dirty="0"/>
          </a:p>
          <a:p>
            <a:pPr eaLnBrk="1" hangingPunct="1">
              <a:lnSpc>
                <a:spcPct val="90000"/>
              </a:lnSpc>
            </a:pPr>
            <a:r>
              <a:rPr lang="en-US" sz="2400" b="1" dirty="0" smtClean="0"/>
              <a:t>If you should have any concerns or feel we should be notified about any inappropriate online content, please don’t hesitate to let us know.</a:t>
            </a:r>
            <a:endParaRPr lang="en-US" sz="2400" b="1" dirty="0"/>
          </a:p>
        </p:txBody>
      </p:sp>
      <p:pic>
        <p:nvPicPr>
          <p:cNvPr id="1026" name="Picture 2" descr="Image result for e-safet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9224" y="4377964"/>
            <a:ext cx="3565550" cy="1714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63888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2770" name="Picture 2" descr="Elburton logo"/>
          <p:cNvPicPr>
            <a:picLocks noChangeAspect="1" noChangeArrowheads="1"/>
          </p:cNvPicPr>
          <p:nvPr/>
        </p:nvPicPr>
        <p:blipFill>
          <a:blip r:embed="rId2">
            <a:clrChange>
              <a:clrFrom>
                <a:srgbClr val="FFFFFF"/>
              </a:clrFrom>
              <a:clrTo>
                <a:srgbClr val="FFFFFF">
                  <a:alpha val="0"/>
                </a:srgbClr>
              </a:clrTo>
            </a:clrChange>
            <a:lum bright="40000" contrast="-70000"/>
            <a:extLst>
              <a:ext uri="{28A0092B-C50C-407E-A947-70E740481C1C}">
                <a14:useLocalDpi xmlns:a14="http://schemas.microsoft.com/office/drawing/2010/main" val="0"/>
              </a:ext>
            </a:extLst>
          </a:blip>
          <a:srcRect/>
          <a:stretch>
            <a:fillRect/>
          </a:stretch>
        </p:blipFill>
        <p:spPr bwMode="auto">
          <a:xfrm>
            <a:off x="1403350" y="-71438"/>
            <a:ext cx="6315075" cy="565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Text Box 3"/>
          <p:cNvSpPr txBox="1">
            <a:spLocks noChangeArrowheads="1"/>
          </p:cNvSpPr>
          <p:nvPr/>
        </p:nvSpPr>
        <p:spPr bwMode="auto">
          <a:xfrm>
            <a:off x="179388" y="6092825"/>
            <a:ext cx="8785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2400" dirty="0">
                <a:solidFill>
                  <a:schemeClr val="accent2"/>
                </a:solidFill>
              </a:rPr>
              <a:t>Inspiring today’s children for tomorrow’s world</a:t>
            </a:r>
          </a:p>
        </p:txBody>
      </p:sp>
      <p:sp>
        <p:nvSpPr>
          <p:cNvPr id="35844" name="Text Box 4"/>
          <p:cNvSpPr txBox="1">
            <a:spLocks noChangeArrowheads="1"/>
          </p:cNvSpPr>
          <p:nvPr/>
        </p:nvSpPr>
        <p:spPr bwMode="auto">
          <a:xfrm>
            <a:off x="171274" y="1695266"/>
            <a:ext cx="9144000" cy="3785652"/>
          </a:xfrm>
          <a:prstGeom prst="rect">
            <a:avLst/>
          </a:prstGeom>
          <a:noFill/>
          <a:ln>
            <a:noFill/>
          </a:ln>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457200" indent="-457200" eaLnBrk="1" hangingPunct="1">
              <a:spcBef>
                <a:spcPct val="50000"/>
              </a:spcBef>
              <a:buFont typeface="Wingdings" panose="05000000000000000000" pitchFamily="2" charset="2"/>
              <a:buChar char="v"/>
              <a:defRPr/>
            </a:pPr>
            <a:r>
              <a:rPr lang="en-GB" altLang="en-US" sz="2000" dirty="0" smtClean="0">
                <a:latin typeface="+mj-lt"/>
              </a:rPr>
              <a:t>Continue to listen </a:t>
            </a:r>
            <a:r>
              <a:rPr lang="en-GB" altLang="en-US" sz="2000" dirty="0" smtClean="0">
                <a:latin typeface="+mj-lt"/>
              </a:rPr>
              <a:t>to </a:t>
            </a:r>
            <a:r>
              <a:rPr lang="en-GB" altLang="en-US" sz="2000" dirty="0" smtClean="0">
                <a:latin typeface="+mj-lt"/>
              </a:rPr>
              <a:t>your child </a:t>
            </a:r>
            <a:r>
              <a:rPr lang="en-GB" altLang="en-US" sz="2000" dirty="0" smtClean="0">
                <a:latin typeface="+mj-lt"/>
              </a:rPr>
              <a:t>read regularly (at least 3 times per week) and record this in their reading record with a comment – we check these on a weekly basis.</a:t>
            </a:r>
            <a:endParaRPr lang="en-GB" altLang="en-US" sz="2000" dirty="0" smtClean="0">
              <a:latin typeface="+mj-lt"/>
            </a:endParaRPr>
          </a:p>
          <a:p>
            <a:pPr marL="457200" indent="-457200" eaLnBrk="1" hangingPunct="1">
              <a:spcBef>
                <a:spcPct val="50000"/>
              </a:spcBef>
              <a:buFont typeface="Wingdings" panose="05000000000000000000" pitchFamily="2" charset="2"/>
              <a:buChar char="v"/>
              <a:defRPr/>
            </a:pPr>
            <a:r>
              <a:rPr lang="en-GB" altLang="en-US" sz="2000" dirty="0" smtClean="0">
                <a:latin typeface="+mj-lt"/>
              </a:rPr>
              <a:t>Be involved in </a:t>
            </a:r>
            <a:r>
              <a:rPr lang="en-GB" altLang="en-US" sz="2000" dirty="0" smtClean="0">
                <a:latin typeface="+mj-lt"/>
              </a:rPr>
              <a:t>home learning </a:t>
            </a:r>
            <a:r>
              <a:rPr lang="en-GB" altLang="en-US" sz="2000" i="1" dirty="0" smtClean="0">
                <a:latin typeface="+mj-lt"/>
              </a:rPr>
              <a:t>(</a:t>
            </a:r>
            <a:r>
              <a:rPr lang="en-GB" altLang="en-US" sz="2000" i="1" dirty="0" smtClean="0">
                <a:latin typeface="+mj-lt"/>
              </a:rPr>
              <a:t>but don’t do it for them</a:t>
            </a:r>
            <a:r>
              <a:rPr lang="en-GB" altLang="en-US" sz="2000" i="1" dirty="0" smtClean="0">
                <a:latin typeface="+mj-lt"/>
              </a:rPr>
              <a:t>!).</a:t>
            </a:r>
            <a:endParaRPr lang="en-GB" altLang="en-US" sz="2000" i="1" dirty="0" smtClean="0">
              <a:latin typeface="+mj-lt"/>
            </a:endParaRPr>
          </a:p>
          <a:p>
            <a:pPr marL="457200" indent="-457200" eaLnBrk="1" hangingPunct="1">
              <a:spcBef>
                <a:spcPct val="50000"/>
              </a:spcBef>
              <a:buFont typeface="Wingdings" panose="05000000000000000000" pitchFamily="2" charset="2"/>
              <a:buChar char="v"/>
              <a:defRPr/>
            </a:pPr>
            <a:r>
              <a:rPr lang="en-GB" altLang="en-US" sz="2000" dirty="0" smtClean="0">
                <a:latin typeface="+mj-lt"/>
              </a:rPr>
              <a:t>Help your child learn their addition and multiplication </a:t>
            </a:r>
            <a:r>
              <a:rPr lang="en-GB" altLang="en-US" sz="2000" dirty="0" smtClean="0">
                <a:latin typeface="+mj-lt"/>
              </a:rPr>
              <a:t>facts.</a:t>
            </a:r>
            <a:endParaRPr lang="en-GB" altLang="en-US" sz="2000" dirty="0" smtClean="0">
              <a:latin typeface="+mj-lt"/>
            </a:endParaRPr>
          </a:p>
          <a:p>
            <a:pPr marL="457200" indent="-457200" eaLnBrk="1" hangingPunct="1">
              <a:spcBef>
                <a:spcPct val="50000"/>
              </a:spcBef>
              <a:buFont typeface="Wingdings" panose="05000000000000000000" pitchFamily="2" charset="2"/>
              <a:buChar char="v"/>
              <a:defRPr/>
            </a:pPr>
            <a:r>
              <a:rPr lang="en-GB" altLang="en-US" sz="2000" dirty="0" smtClean="0">
                <a:latin typeface="+mj-lt"/>
              </a:rPr>
              <a:t>Promote a positive attitude to learning - please don’t share negative school experiences. Ask them carefully crafted </a:t>
            </a:r>
            <a:r>
              <a:rPr lang="en-GB" altLang="en-US" sz="2000" dirty="0" smtClean="0">
                <a:latin typeface="+mj-lt"/>
              </a:rPr>
              <a:t>questions - </a:t>
            </a:r>
            <a:r>
              <a:rPr lang="en-GB" altLang="en-US" sz="2000" dirty="0" smtClean="0">
                <a:latin typeface="+mj-lt"/>
              </a:rPr>
              <a:t>not just how was your day? Promote positivity!</a:t>
            </a:r>
          </a:p>
          <a:p>
            <a:pPr marL="457200" indent="-457200" eaLnBrk="1" hangingPunct="1">
              <a:spcBef>
                <a:spcPct val="50000"/>
              </a:spcBef>
              <a:buFont typeface="Wingdings" panose="05000000000000000000" pitchFamily="2" charset="2"/>
              <a:buChar char="v"/>
              <a:defRPr/>
            </a:pPr>
            <a:r>
              <a:rPr lang="en-GB" altLang="en-US" sz="2000" dirty="0" smtClean="0">
                <a:latin typeface="+mj-lt"/>
              </a:rPr>
              <a:t>Insist on the basics in writing and in speech at all times (</a:t>
            </a:r>
            <a:r>
              <a:rPr lang="en-GB" altLang="en-US" sz="2000" dirty="0" err="1" smtClean="0">
                <a:latin typeface="+mj-lt"/>
              </a:rPr>
              <a:t>GHaSP</a:t>
            </a:r>
            <a:r>
              <a:rPr lang="en-GB" altLang="en-US" sz="2000" dirty="0" smtClean="0">
                <a:latin typeface="+mj-lt"/>
              </a:rPr>
              <a:t> – Grammar, Handwriting, Spelling and Punctuation).</a:t>
            </a:r>
            <a:endParaRPr lang="en-GB" altLang="en-US" sz="2000" dirty="0" smtClean="0">
              <a:latin typeface="+mj-lt"/>
            </a:endParaRPr>
          </a:p>
        </p:txBody>
      </p:sp>
      <p:sp>
        <p:nvSpPr>
          <p:cNvPr id="5" name="Rectangle 4"/>
          <p:cNvSpPr txBox="1">
            <a:spLocks noChangeArrowheads="1"/>
          </p:cNvSpPr>
          <p:nvPr/>
        </p:nvSpPr>
        <p:spPr bwMode="auto">
          <a:xfrm>
            <a:off x="539552" y="302618"/>
            <a:ext cx="7772400" cy="89912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cs typeface="Times New Roman" pitchFamily="18" charset="0"/>
              </a:defRPr>
            </a:lvl2pPr>
            <a:lvl3pPr algn="l" rtl="0" eaLnBrk="0" fontAlgn="base" hangingPunct="0">
              <a:spcBef>
                <a:spcPct val="0"/>
              </a:spcBef>
              <a:spcAft>
                <a:spcPct val="0"/>
              </a:spcAft>
              <a:defRPr sz="4400">
                <a:solidFill>
                  <a:schemeClr val="tx2"/>
                </a:solidFill>
                <a:latin typeface="Tahoma" pitchFamily="34" charset="0"/>
                <a:cs typeface="Times New Roman" pitchFamily="18" charset="0"/>
              </a:defRPr>
            </a:lvl3pPr>
            <a:lvl4pPr algn="l" rtl="0" eaLnBrk="0" fontAlgn="base" hangingPunct="0">
              <a:spcBef>
                <a:spcPct val="0"/>
              </a:spcBef>
              <a:spcAft>
                <a:spcPct val="0"/>
              </a:spcAft>
              <a:defRPr sz="4400">
                <a:solidFill>
                  <a:schemeClr val="tx2"/>
                </a:solidFill>
                <a:latin typeface="Tahoma" pitchFamily="34" charset="0"/>
                <a:cs typeface="Times New Roman" pitchFamily="18" charset="0"/>
              </a:defRPr>
            </a:lvl4pPr>
            <a:lvl5pPr algn="l" rtl="0" eaLnBrk="0" fontAlgn="base" hangingPunct="0">
              <a:spcBef>
                <a:spcPct val="0"/>
              </a:spcBef>
              <a:spcAft>
                <a:spcPct val="0"/>
              </a:spcAft>
              <a:defRPr sz="4400">
                <a:solidFill>
                  <a:schemeClr val="tx2"/>
                </a:solidFill>
                <a:latin typeface="Tahoma" pitchFamily="34" charset="0"/>
                <a:cs typeface="Times New Roman" pitchFamily="18" charset="0"/>
              </a:defRPr>
            </a:lvl5pPr>
            <a:lvl6pPr marL="457200" algn="l" rtl="0" fontAlgn="base">
              <a:spcBef>
                <a:spcPct val="0"/>
              </a:spcBef>
              <a:spcAft>
                <a:spcPct val="0"/>
              </a:spcAft>
              <a:defRPr sz="4400">
                <a:solidFill>
                  <a:schemeClr val="tx2"/>
                </a:solidFill>
                <a:latin typeface="Tahoma" pitchFamily="34" charset="0"/>
                <a:cs typeface="Times New Roman" pitchFamily="18" charset="0"/>
              </a:defRPr>
            </a:lvl6pPr>
            <a:lvl7pPr marL="914400" algn="l" rtl="0" fontAlgn="base">
              <a:spcBef>
                <a:spcPct val="0"/>
              </a:spcBef>
              <a:spcAft>
                <a:spcPct val="0"/>
              </a:spcAft>
              <a:defRPr sz="4400">
                <a:solidFill>
                  <a:schemeClr val="tx2"/>
                </a:solidFill>
                <a:latin typeface="Tahoma" pitchFamily="34" charset="0"/>
                <a:cs typeface="Times New Roman" pitchFamily="18" charset="0"/>
              </a:defRPr>
            </a:lvl7pPr>
            <a:lvl8pPr marL="1371600" algn="l" rtl="0" fontAlgn="base">
              <a:spcBef>
                <a:spcPct val="0"/>
              </a:spcBef>
              <a:spcAft>
                <a:spcPct val="0"/>
              </a:spcAft>
              <a:defRPr sz="4400">
                <a:solidFill>
                  <a:schemeClr val="tx2"/>
                </a:solidFill>
                <a:latin typeface="Tahoma" pitchFamily="34" charset="0"/>
                <a:cs typeface="Times New Roman" pitchFamily="18" charset="0"/>
              </a:defRPr>
            </a:lvl8pPr>
            <a:lvl9pPr marL="1828800" algn="l" rtl="0" fontAlgn="base">
              <a:spcBef>
                <a:spcPct val="0"/>
              </a:spcBef>
              <a:spcAft>
                <a:spcPct val="0"/>
              </a:spcAft>
              <a:defRPr sz="4400">
                <a:solidFill>
                  <a:schemeClr val="tx2"/>
                </a:solidFill>
                <a:latin typeface="Tahoma" pitchFamily="34" charset="0"/>
                <a:cs typeface="Times New Roman" pitchFamily="18" charset="0"/>
              </a:defRPr>
            </a:lvl9pPr>
          </a:lstStyle>
          <a:p>
            <a:pPr algn="ctr" eaLnBrk="1" hangingPunct="1"/>
            <a:r>
              <a:rPr lang="en-GB" altLang="en-US" b="1" kern="0" dirty="0" smtClean="0"/>
              <a:t>How to Help</a:t>
            </a:r>
          </a:p>
        </p:txBody>
      </p:sp>
    </p:spTree>
    <p:extLst>
      <p:ext uri="{BB962C8B-B14F-4D97-AF65-F5344CB8AC3E}">
        <p14:creationId xmlns:p14="http://schemas.microsoft.com/office/powerpoint/2010/main" val="11306853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3794" name="Picture 2" descr="Elburton logo"/>
          <p:cNvPicPr>
            <a:picLocks noChangeAspect="1" noChangeArrowheads="1"/>
          </p:cNvPicPr>
          <p:nvPr/>
        </p:nvPicPr>
        <p:blipFill>
          <a:blip r:embed="rId3">
            <a:clrChange>
              <a:clrFrom>
                <a:srgbClr val="FFFFFF"/>
              </a:clrFrom>
              <a:clrTo>
                <a:srgbClr val="FFFFFF">
                  <a:alpha val="0"/>
                </a:srgbClr>
              </a:clrTo>
            </a:clrChange>
            <a:lum bright="40000" contrast="-70000"/>
            <a:extLst>
              <a:ext uri="{28A0092B-C50C-407E-A947-70E740481C1C}">
                <a14:useLocalDpi xmlns:a14="http://schemas.microsoft.com/office/drawing/2010/main" val="0"/>
              </a:ext>
            </a:extLst>
          </a:blip>
          <a:srcRect/>
          <a:stretch>
            <a:fillRect/>
          </a:stretch>
        </p:blipFill>
        <p:spPr bwMode="auto">
          <a:xfrm>
            <a:off x="1403350" y="0"/>
            <a:ext cx="6315075" cy="565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Text Box 3"/>
          <p:cNvSpPr txBox="1">
            <a:spLocks noChangeArrowheads="1"/>
          </p:cNvSpPr>
          <p:nvPr/>
        </p:nvSpPr>
        <p:spPr bwMode="auto">
          <a:xfrm>
            <a:off x="179388" y="6092825"/>
            <a:ext cx="8785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2400" dirty="0">
                <a:solidFill>
                  <a:schemeClr val="accent2"/>
                </a:solidFill>
              </a:rPr>
              <a:t>Inspiring today’s children for tomorrow’s world</a:t>
            </a:r>
          </a:p>
        </p:txBody>
      </p:sp>
      <p:sp>
        <p:nvSpPr>
          <p:cNvPr id="33796" name="Text Box 4"/>
          <p:cNvSpPr txBox="1">
            <a:spLocks noChangeArrowheads="1"/>
          </p:cNvSpPr>
          <p:nvPr/>
        </p:nvSpPr>
        <p:spPr bwMode="auto">
          <a:xfrm>
            <a:off x="755576" y="836712"/>
            <a:ext cx="7488238"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n-GB" altLang="en-US" sz="2800" b="1" dirty="0"/>
          </a:p>
          <a:p>
            <a:pPr algn="ctr" eaLnBrk="1" hangingPunct="1">
              <a:spcBef>
                <a:spcPct val="50000"/>
              </a:spcBef>
              <a:buFontTx/>
              <a:buNone/>
            </a:pPr>
            <a:endParaRPr lang="en-GB" altLang="en-US" sz="2800" b="1" dirty="0" smtClean="0"/>
          </a:p>
          <a:p>
            <a:pPr algn="ctr" eaLnBrk="1" hangingPunct="1">
              <a:spcBef>
                <a:spcPct val="50000"/>
              </a:spcBef>
              <a:buFontTx/>
              <a:buNone/>
            </a:pPr>
            <a:r>
              <a:rPr lang="en-GB" altLang="en-US" sz="2800" b="1" dirty="0" smtClean="0"/>
              <a:t>W</a:t>
            </a:r>
            <a:r>
              <a:rPr lang="en-GB" altLang="en-US" sz="2800" b="1" dirty="0" smtClean="0"/>
              <a:t>e </a:t>
            </a:r>
            <a:r>
              <a:rPr lang="en-GB" altLang="en-US" sz="2800" b="1" dirty="0"/>
              <a:t>hope </a:t>
            </a:r>
            <a:r>
              <a:rPr lang="en-GB" altLang="en-US" sz="2800" b="1" dirty="0" smtClean="0"/>
              <a:t>that you have found this information </a:t>
            </a:r>
            <a:r>
              <a:rPr lang="en-GB" altLang="en-US" sz="2800" b="1" dirty="0"/>
              <a:t>useful.</a:t>
            </a:r>
          </a:p>
          <a:p>
            <a:pPr algn="ctr" eaLnBrk="1" hangingPunct="1">
              <a:spcBef>
                <a:spcPct val="50000"/>
              </a:spcBef>
              <a:buFontTx/>
              <a:buNone/>
            </a:pPr>
            <a:r>
              <a:rPr lang="en-GB" altLang="en-US" sz="2800" b="1" dirty="0" smtClean="0"/>
              <a:t>We </a:t>
            </a:r>
            <a:r>
              <a:rPr lang="en-GB" altLang="en-US" sz="2800" b="1" dirty="0"/>
              <a:t>look forward to seeing you </a:t>
            </a:r>
            <a:r>
              <a:rPr lang="en-GB" altLang="en-US" sz="2800" b="1" dirty="0" smtClean="0"/>
              <a:t>(virtually!) at the </a:t>
            </a:r>
            <a:r>
              <a:rPr lang="en-GB" altLang="en-US" sz="2800" b="1" dirty="0"/>
              <a:t>forthcoming parents’ </a:t>
            </a:r>
            <a:r>
              <a:rPr lang="en-GB" altLang="en-US" sz="2800" b="1" dirty="0" smtClean="0"/>
              <a:t>evening.</a:t>
            </a:r>
            <a:endParaRPr lang="en-GB" altLang="en-US" sz="2800" b="1" dirty="0"/>
          </a:p>
        </p:txBody>
      </p:sp>
      <p:sp>
        <p:nvSpPr>
          <p:cNvPr id="2" name="TextBox 1"/>
          <p:cNvSpPr txBox="1"/>
          <p:nvPr/>
        </p:nvSpPr>
        <p:spPr>
          <a:xfrm>
            <a:off x="417512" y="4566578"/>
            <a:ext cx="8286750" cy="461665"/>
          </a:xfrm>
          <a:prstGeom prst="rect">
            <a:avLst/>
          </a:prstGeom>
          <a:noFill/>
        </p:spPr>
        <p:txBody>
          <a:bodyPr wrap="square" rtlCol="0">
            <a:spAutoFit/>
          </a:bodyPr>
          <a:lstStyle/>
          <a:p>
            <a:pPr algn="ctr"/>
            <a:r>
              <a:rPr lang="en-GB" b="1" dirty="0" smtClean="0">
                <a:solidFill>
                  <a:srgbClr val="00B050"/>
                </a:solidFill>
              </a:rPr>
              <a:t>Thank you for your continued support.</a:t>
            </a:r>
            <a:endParaRPr lang="en-GB" b="1" dirty="0">
              <a:solidFill>
                <a:srgbClr val="00B050"/>
              </a:solidFill>
            </a:endParaRPr>
          </a:p>
        </p:txBody>
      </p:sp>
    </p:spTree>
    <p:extLst>
      <p:ext uri="{BB962C8B-B14F-4D97-AF65-F5344CB8AC3E}">
        <p14:creationId xmlns:p14="http://schemas.microsoft.com/office/powerpoint/2010/main" val="19140487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146" name="Picture 4" descr="Elburton logo"/>
          <p:cNvPicPr>
            <a:picLocks noChangeAspect="1" noChangeArrowheads="1"/>
          </p:cNvPicPr>
          <p:nvPr/>
        </p:nvPicPr>
        <p:blipFill>
          <a:blip r:embed="rId2">
            <a:clrChange>
              <a:clrFrom>
                <a:srgbClr val="FFFFFF"/>
              </a:clrFrom>
              <a:clrTo>
                <a:srgbClr val="FFFFFF">
                  <a:alpha val="0"/>
                </a:srgbClr>
              </a:clrTo>
            </a:clrChange>
            <a:lum bright="40000" contrast="-70000"/>
            <a:extLst>
              <a:ext uri="{28A0092B-C50C-407E-A947-70E740481C1C}">
                <a14:useLocalDpi xmlns:a14="http://schemas.microsoft.com/office/drawing/2010/main" val="0"/>
              </a:ext>
            </a:extLst>
          </a:blip>
          <a:srcRect/>
          <a:stretch>
            <a:fillRect/>
          </a:stretch>
        </p:blipFill>
        <p:spPr bwMode="auto">
          <a:xfrm>
            <a:off x="1403350" y="0"/>
            <a:ext cx="6315075" cy="565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itle 1"/>
          <p:cNvSpPr>
            <a:spLocks noGrp="1"/>
          </p:cNvSpPr>
          <p:nvPr>
            <p:ph type="title"/>
          </p:nvPr>
        </p:nvSpPr>
        <p:spPr/>
        <p:txBody>
          <a:bodyPr/>
          <a:lstStyle/>
          <a:p>
            <a:pPr algn="ctr"/>
            <a:r>
              <a:rPr lang="en-GB" altLang="en-US" b="1" u="sng" dirty="0" smtClean="0"/>
              <a:t>The Year 4 Team</a:t>
            </a:r>
          </a:p>
        </p:txBody>
      </p:sp>
      <p:sp>
        <p:nvSpPr>
          <p:cNvPr id="6148" name="Content Placeholder 2"/>
          <p:cNvSpPr>
            <a:spLocks noGrp="1"/>
          </p:cNvSpPr>
          <p:nvPr>
            <p:ph idx="1"/>
          </p:nvPr>
        </p:nvSpPr>
        <p:spPr>
          <a:xfrm>
            <a:off x="251520" y="1916832"/>
            <a:ext cx="8640762" cy="3888432"/>
          </a:xfrm>
          <a:solidFill>
            <a:schemeClr val="accent1"/>
          </a:solidFill>
        </p:spPr>
        <p:txBody>
          <a:bodyPr/>
          <a:lstStyle/>
          <a:p>
            <a:pPr>
              <a:buFontTx/>
              <a:buNone/>
            </a:pPr>
            <a:endParaRPr lang="en-GB" altLang="en-US" sz="2200" dirty="0"/>
          </a:p>
          <a:p>
            <a:pPr>
              <a:buFontTx/>
              <a:buNone/>
            </a:pPr>
            <a:r>
              <a:rPr lang="en-GB" altLang="en-US" sz="2200" b="1" dirty="0" smtClean="0"/>
              <a:t>4SG</a:t>
            </a:r>
            <a:r>
              <a:rPr lang="en-GB" altLang="en-US" sz="2200" dirty="0" smtClean="0"/>
              <a:t> – Mr Griggs</a:t>
            </a:r>
          </a:p>
          <a:p>
            <a:pPr>
              <a:buFontTx/>
              <a:buNone/>
            </a:pPr>
            <a:endParaRPr lang="en-GB" altLang="en-US" sz="2200" dirty="0" smtClean="0"/>
          </a:p>
          <a:p>
            <a:pPr>
              <a:buFontTx/>
              <a:buNone/>
            </a:pPr>
            <a:r>
              <a:rPr lang="en-GB" altLang="en-US" sz="2200" b="1" dirty="0" smtClean="0"/>
              <a:t>4SB</a:t>
            </a:r>
            <a:r>
              <a:rPr lang="en-GB" altLang="en-US" sz="2200" dirty="0" smtClean="0"/>
              <a:t> - Mrs Bates</a:t>
            </a:r>
          </a:p>
          <a:p>
            <a:pPr>
              <a:buFontTx/>
              <a:buNone/>
            </a:pPr>
            <a:endParaRPr lang="en-GB" altLang="en-US" sz="2200" dirty="0" smtClean="0"/>
          </a:p>
          <a:p>
            <a:pPr>
              <a:buFontTx/>
              <a:buNone/>
            </a:pPr>
            <a:r>
              <a:rPr lang="en-GB" altLang="en-US" sz="2200" b="1" dirty="0" smtClean="0"/>
              <a:t>Teaching Assistants</a:t>
            </a:r>
            <a:r>
              <a:rPr lang="en-GB" altLang="en-US" sz="2200" dirty="0" smtClean="0"/>
              <a:t> – Mrs </a:t>
            </a:r>
            <a:r>
              <a:rPr lang="en-GB" altLang="en-US" sz="2200" dirty="0" err="1" smtClean="0"/>
              <a:t>Causon</a:t>
            </a:r>
            <a:r>
              <a:rPr lang="en-GB" altLang="en-US" sz="2200" dirty="0" smtClean="0"/>
              <a:t>, Mrs </a:t>
            </a:r>
            <a:r>
              <a:rPr lang="en-GB" altLang="en-US" sz="2200" dirty="0" err="1" smtClean="0"/>
              <a:t>Woodhams</a:t>
            </a:r>
            <a:r>
              <a:rPr lang="en-GB" altLang="en-US" sz="2200" dirty="0"/>
              <a:t> </a:t>
            </a:r>
            <a:r>
              <a:rPr lang="en-GB" altLang="en-US" sz="2200" dirty="0" smtClean="0"/>
              <a:t>&amp; Mrs </a:t>
            </a:r>
            <a:r>
              <a:rPr lang="en-GB" altLang="en-US" sz="2200" dirty="0" err="1" smtClean="0"/>
              <a:t>Twaits</a:t>
            </a:r>
            <a:endParaRPr lang="en-GB" altLang="en-US" sz="2200" dirty="0" smtClean="0"/>
          </a:p>
          <a:p>
            <a:pPr>
              <a:buFontTx/>
              <a:buNone/>
            </a:pPr>
            <a:endParaRPr lang="en-GB" altLang="en-US" sz="2200" dirty="0" smtClean="0"/>
          </a:p>
          <a:p>
            <a:pPr>
              <a:buFontTx/>
              <a:buNone/>
            </a:pPr>
            <a:r>
              <a:rPr lang="en-GB" altLang="en-US" sz="2200" b="1" dirty="0" smtClean="0"/>
              <a:t>Teaching Assistant Apprentice</a:t>
            </a:r>
            <a:r>
              <a:rPr lang="en-GB" altLang="en-US" sz="2200" dirty="0" smtClean="0"/>
              <a:t> – Mr Ryan</a:t>
            </a:r>
          </a:p>
          <a:p>
            <a:pPr>
              <a:buFontTx/>
              <a:buNone/>
            </a:pPr>
            <a:endParaRPr lang="en-GB" altLang="en-US" sz="2200" dirty="0" smtClean="0"/>
          </a:p>
          <a:p>
            <a:pPr>
              <a:buFontTx/>
              <a:buNone/>
            </a:pPr>
            <a:endParaRPr lang="en-GB" altLang="en-US" sz="2200" dirty="0" smtClean="0"/>
          </a:p>
        </p:txBody>
      </p:sp>
      <p:sp>
        <p:nvSpPr>
          <p:cNvPr id="5" name="Text Box 5"/>
          <p:cNvSpPr txBox="1">
            <a:spLocks noChangeArrowheads="1"/>
          </p:cNvSpPr>
          <p:nvPr/>
        </p:nvSpPr>
        <p:spPr bwMode="auto">
          <a:xfrm>
            <a:off x="179388" y="6092825"/>
            <a:ext cx="8785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2400" dirty="0">
                <a:solidFill>
                  <a:schemeClr val="accent2"/>
                </a:solidFill>
              </a:rPr>
              <a:t>Inspiring today’s children for tomorrow’s world</a:t>
            </a:r>
          </a:p>
        </p:txBody>
      </p:sp>
    </p:spTree>
    <p:extLst>
      <p:ext uri="{BB962C8B-B14F-4D97-AF65-F5344CB8AC3E}">
        <p14:creationId xmlns:p14="http://schemas.microsoft.com/office/powerpoint/2010/main" val="31392932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218" name="Picture 2" descr="Elburton logo"/>
          <p:cNvPicPr>
            <a:picLocks noChangeAspect="1" noChangeArrowheads="1"/>
          </p:cNvPicPr>
          <p:nvPr/>
        </p:nvPicPr>
        <p:blipFill>
          <a:blip r:embed="rId3">
            <a:clrChange>
              <a:clrFrom>
                <a:srgbClr val="FFFFFF"/>
              </a:clrFrom>
              <a:clrTo>
                <a:srgbClr val="FFFFFF">
                  <a:alpha val="0"/>
                </a:srgbClr>
              </a:clrTo>
            </a:clrChange>
            <a:lum bright="40000" contrast="-70000"/>
            <a:extLst>
              <a:ext uri="{28A0092B-C50C-407E-A947-70E740481C1C}">
                <a14:useLocalDpi xmlns:a14="http://schemas.microsoft.com/office/drawing/2010/main" val="0"/>
              </a:ext>
            </a:extLst>
          </a:blip>
          <a:srcRect/>
          <a:stretch>
            <a:fillRect/>
          </a:stretch>
        </p:blipFill>
        <p:spPr bwMode="auto">
          <a:xfrm>
            <a:off x="1403350" y="0"/>
            <a:ext cx="6315075" cy="565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ext Box 3"/>
          <p:cNvSpPr txBox="1">
            <a:spLocks noChangeArrowheads="1"/>
          </p:cNvSpPr>
          <p:nvPr/>
        </p:nvSpPr>
        <p:spPr bwMode="auto">
          <a:xfrm>
            <a:off x="179388" y="6092825"/>
            <a:ext cx="8785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2400" dirty="0">
                <a:solidFill>
                  <a:schemeClr val="accent2"/>
                </a:solidFill>
              </a:rPr>
              <a:t>Inspiring today’s children for tomorrow’s world</a:t>
            </a:r>
          </a:p>
        </p:txBody>
      </p:sp>
      <p:sp>
        <p:nvSpPr>
          <p:cNvPr id="5124" name="Rectangle 5"/>
          <p:cNvSpPr>
            <a:spLocks noGrp="1" noChangeArrowheads="1"/>
          </p:cNvSpPr>
          <p:nvPr>
            <p:ph type="body" idx="1"/>
          </p:nvPr>
        </p:nvSpPr>
        <p:spPr>
          <a:xfrm>
            <a:off x="457200" y="1124744"/>
            <a:ext cx="8229600" cy="6076950"/>
          </a:xfrm>
        </p:spPr>
        <p:txBody>
          <a:bodyPr/>
          <a:lstStyle/>
          <a:p>
            <a:pPr eaLnBrk="1" hangingPunct="1">
              <a:lnSpc>
                <a:spcPct val="80000"/>
              </a:lnSpc>
              <a:buFont typeface="Wingdings" panose="05000000000000000000" pitchFamily="2" charset="2"/>
              <a:buChar char="v"/>
              <a:defRPr/>
            </a:pPr>
            <a:r>
              <a:rPr lang="en-GB" altLang="en-US" sz="2000" dirty="0" smtClean="0"/>
              <a:t>More emphasis on independence and responsibility (Personal organisation</a:t>
            </a:r>
            <a:r>
              <a:rPr lang="en-GB" altLang="en-US" sz="2000" dirty="0"/>
              <a:t>:</a:t>
            </a:r>
            <a:r>
              <a:rPr lang="en-GB" altLang="en-US" sz="2000" dirty="0" smtClean="0"/>
              <a:t> pencil cases, home learning, behaviour etc.).</a:t>
            </a:r>
          </a:p>
          <a:p>
            <a:pPr marL="0" indent="0" eaLnBrk="1" hangingPunct="1">
              <a:lnSpc>
                <a:spcPct val="80000"/>
              </a:lnSpc>
              <a:buNone/>
              <a:defRPr/>
            </a:pPr>
            <a:r>
              <a:rPr lang="en-GB" altLang="en-US" sz="2000" dirty="0" smtClean="0"/>
              <a:t> </a:t>
            </a:r>
          </a:p>
          <a:p>
            <a:pPr eaLnBrk="1" hangingPunct="1">
              <a:lnSpc>
                <a:spcPct val="80000"/>
              </a:lnSpc>
              <a:buFont typeface="Wingdings" panose="05000000000000000000" pitchFamily="2" charset="2"/>
              <a:buChar char="v"/>
              <a:defRPr/>
            </a:pPr>
            <a:r>
              <a:rPr lang="en-GB" altLang="en-US" sz="2000" dirty="0" smtClean="0"/>
              <a:t>Importance of water bottles (named and refilled at home daily). </a:t>
            </a:r>
          </a:p>
          <a:p>
            <a:pPr eaLnBrk="1" hangingPunct="1">
              <a:lnSpc>
                <a:spcPct val="80000"/>
              </a:lnSpc>
              <a:buFont typeface="Wingdings" panose="05000000000000000000" pitchFamily="2" charset="2"/>
              <a:buChar char="v"/>
              <a:defRPr/>
            </a:pPr>
            <a:endParaRPr lang="en-GB" altLang="en-US" sz="2000" dirty="0" smtClean="0"/>
          </a:p>
          <a:p>
            <a:pPr eaLnBrk="1" hangingPunct="1">
              <a:lnSpc>
                <a:spcPct val="80000"/>
              </a:lnSpc>
              <a:buFont typeface="Wingdings" panose="05000000000000000000" pitchFamily="2" charset="2"/>
              <a:buChar char="v"/>
              <a:defRPr/>
            </a:pPr>
            <a:r>
              <a:rPr lang="en-GB" altLang="en-US" sz="2000" dirty="0" smtClean="0"/>
              <a:t>Break time snacks (healthy fruit/veg or similar).</a:t>
            </a:r>
          </a:p>
          <a:p>
            <a:pPr eaLnBrk="1" hangingPunct="1">
              <a:lnSpc>
                <a:spcPct val="80000"/>
              </a:lnSpc>
              <a:buFont typeface="Wingdings" panose="05000000000000000000" pitchFamily="2" charset="2"/>
              <a:buChar char="v"/>
              <a:defRPr/>
            </a:pPr>
            <a:endParaRPr lang="en-GB" altLang="en-US" sz="2000" dirty="0" smtClean="0"/>
          </a:p>
          <a:p>
            <a:pPr eaLnBrk="1" hangingPunct="1">
              <a:lnSpc>
                <a:spcPct val="80000"/>
              </a:lnSpc>
              <a:buFont typeface="Wingdings" panose="05000000000000000000" pitchFamily="2" charset="2"/>
              <a:buChar char="v"/>
              <a:defRPr/>
            </a:pPr>
            <a:r>
              <a:rPr lang="en-GB" altLang="en-US" sz="2000" dirty="0" smtClean="0"/>
              <a:t>PE kits: To be worn all day on their PE day (Wednesday).</a:t>
            </a:r>
          </a:p>
          <a:p>
            <a:pPr eaLnBrk="1" hangingPunct="1">
              <a:lnSpc>
                <a:spcPct val="80000"/>
              </a:lnSpc>
              <a:buFont typeface="Wingdings" panose="05000000000000000000" pitchFamily="2" charset="2"/>
              <a:buChar char="v"/>
              <a:defRPr/>
            </a:pPr>
            <a:endParaRPr lang="en-GB" altLang="en-US" sz="2000" dirty="0" smtClean="0"/>
          </a:p>
          <a:p>
            <a:pPr eaLnBrk="1" hangingPunct="1">
              <a:lnSpc>
                <a:spcPct val="80000"/>
              </a:lnSpc>
              <a:buFont typeface="Wingdings" panose="05000000000000000000" pitchFamily="2" charset="2"/>
              <a:buChar char="v"/>
              <a:defRPr/>
            </a:pPr>
            <a:r>
              <a:rPr lang="en-GB" altLang="en-US" sz="2000" dirty="0" smtClean="0"/>
              <a:t>During the summer term, we hope that the children will be able to swim; swimming kits will need to be in school on the appropriate day (more advice nearer the time). </a:t>
            </a:r>
            <a:endParaRPr lang="en-GB" altLang="en-US" sz="2000" dirty="0"/>
          </a:p>
          <a:p>
            <a:pPr eaLnBrk="1" hangingPunct="1">
              <a:lnSpc>
                <a:spcPct val="80000"/>
              </a:lnSpc>
              <a:buFont typeface="Wingdings" panose="05000000000000000000" pitchFamily="2" charset="2"/>
              <a:buChar char="v"/>
              <a:defRPr/>
            </a:pPr>
            <a:endParaRPr lang="en-GB" altLang="en-US" sz="2000" dirty="0" smtClean="0"/>
          </a:p>
          <a:p>
            <a:pPr>
              <a:lnSpc>
                <a:spcPct val="80000"/>
              </a:lnSpc>
              <a:buFont typeface="Wingdings" panose="05000000000000000000" pitchFamily="2" charset="2"/>
              <a:buChar char="v"/>
            </a:pPr>
            <a:r>
              <a:rPr lang="en-GB" sz="2000" dirty="0">
                <a:solidFill>
                  <a:srgbClr val="171717"/>
                </a:solidFill>
              </a:rPr>
              <a:t>Talking </a:t>
            </a:r>
            <a:r>
              <a:rPr lang="en-GB" sz="2000" dirty="0" smtClean="0">
                <a:solidFill>
                  <a:srgbClr val="171717"/>
                </a:solidFill>
              </a:rPr>
              <a:t>partners are </a:t>
            </a:r>
            <a:r>
              <a:rPr lang="en-GB" sz="2000" dirty="0">
                <a:solidFill>
                  <a:srgbClr val="171717"/>
                </a:solidFill>
              </a:rPr>
              <a:t>changed </a:t>
            </a:r>
            <a:r>
              <a:rPr lang="en-GB" sz="2000" dirty="0" smtClean="0">
                <a:solidFill>
                  <a:srgbClr val="171717"/>
                </a:solidFill>
              </a:rPr>
              <a:t>regularly </a:t>
            </a:r>
            <a:r>
              <a:rPr lang="en-GB" sz="2000" dirty="0">
                <a:solidFill>
                  <a:srgbClr val="171717"/>
                </a:solidFill>
              </a:rPr>
              <a:t>to ensure children </a:t>
            </a:r>
            <a:r>
              <a:rPr lang="en-GB" sz="2000" dirty="0">
                <a:solidFill>
                  <a:schemeClr val="accent6">
                    <a:lumMod val="10000"/>
                  </a:schemeClr>
                </a:solidFill>
              </a:rPr>
              <a:t>experience a wide range of partners throughout the year</a:t>
            </a:r>
            <a:r>
              <a:rPr lang="en-GB" sz="2800" dirty="0" smtClean="0">
                <a:solidFill>
                  <a:schemeClr val="accent6">
                    <a:lumMod val="10000"/>
                  </a:schemeClr>
                </a:solidFill>
              </a:rPr>
              <a:t>. </a:t>
            </a:r>
            <a:endParaRPr lang="en-GB" altLang="en-US" sz="1600" dirty="0" smtClean="0"/>
          </a:p>
          <a:p>
            <a:pPr eaLnBrk="1" hangingPunct="1">
              <a:lnSpc>
                <a:spcPct val="80000"/>
              </a:lnSpc>
              <a:buFont typeface="Wingdings" panose="05000000000000000000" pitchFamily="2" charset="2"/>
              <a:buChar char="v"/>
              <a:defRPr/>
            </a:pPr>
            <a:endParaRPr lang="en-GB" altLang="en-US" sz="1600" dirty="0" smtClean="0"/>
          </a:p>
        </p:txBody>
      </p:sp>
      <p:sp>
        <p:nvSpPr>
          <p:cNvPr id="2" name="Rectangle 1"/>
          <p:cNvSpPr/>
          <p:nvPr/>
        </p:nvSpPr>
        <p:spPr>
          <a:xfrm>
            <a:off x="1619672" y="223342"/>
            <a:ext cx="6192688" cy="461665"/>
          </a:xfrm>
          <a:prstGeom prst="rect">
            <a:avLst/>
          </a:prstGeom>
        </p:spPr>
        <p:txBody>
          <a:bodyPr wrap="square">
            <a:spAutoFit/>
          </a:bodyPr>
          <a:lstStyle/>
          <a:p>
            <a:r>
              <a:rPr lang="en-GB" altLang="en-US" b="1" dirty="0"/>
              <a:t>Expectations and Daily Organisation</a:t>
            </a:r>
            <a:endParaRPr lang="en-GB" dirty="0"/>
          </a:p>
        </p:txBody>
      </p:sp>
    </p:spTree>
    <p:extLst>
      <p:ext uri="{BB962C8B-B14F-4D97-AF65-F5344CB8AC3E}">
        <p14:creationId xmlns:p14="http://schemas.microsoft.com/office/powerpoint/2010/main" val="2516748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1506" name="Picture 2" descr="Elburton logo"/>
          <p:cNvPicPr>
            <a:picLocks noChangeAspect="1" noChangeArrowheads="1"/>
          </p:cNvPicPr>
          <p:nvPr/>
        </p:nvPicPr>
        <p:blipFill>
          <a:blip r:embed="rId3">
            <a:clrChange>
              <a:clrFrom>
                <a:srgbClr val="FFFFFF"/>
              </a:clrFrom>
              <a:clrTo>
                <a:srgbClr val="FFFFFF">
                  <a:alpha val="0"/>
                </a:srgbClr>
              </a:clrTo>
            </a:clrChange>
            <a:lum bright="40000" contrast="-70000"/>
            <a:extLst>
              <a:ext uri="{28A0092B-C50C-407E-A947-70E740481C1C}">
                <a14:useLocalDpi xmlns:a14="http://schemas.microsoft.com/office/drawing/2010/main" val="0"/>
              </a:ext>
            </a:extLst>
          </a:blip>
          <a:srcRect/>
          <a:stretch>
            <a:fillRect/>
          </a:stretch>
        </p:blipFill>
        <p:spPr bwMode="auto">
          <a:xfrm>
            <a:off x="1403350" y="0"/>
            <a:ext cx="6315075" cy="565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Text Box 3"/>
          <p:cNvSpPr txBox="1">
            <a:spLocks noChangeArrowheads="1"/>
          </p:cNvSpPr>
          <p:nvPr/>
        </p:nvSpPr>
        <p:spPr bwMode="auto">
          <a:xfrm>
            <a:off x="179388" y="6092825"/>
            <a:ext cx="8785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2400" dirty="0">
                <a:solidFill>
                  <a:schemeClr val="accent2"/>
                </a:solidFill>
              </a:rPr>
              <a:t>Inspiring today’s children for tomorrow’s world</a:t>
            </a:r>
          </a:p>
        </p:txBody>
      </p:sp>
      <p:sp>
        <p:nvSpPr>
          <p:cNvPr id="21508" name="Rectangle 4"/>
          <p:cNvSpPr>
            <a:spLocks noGrp="1" noChangeArrowheads="1"/>
          </p:cNvSpPr>
          <p:nvPr>
            <p:ph type="title"/>
          </p:nvPr>
        </p:nvSpPr>
        <p:spPr>
          <a:xfrm>
            <a:off x="609600" y="304800"/>
            <a:ext cx="7772400" cy="747936"/>
          </a:xfrm>
        </p:spPr>
        <p:txBody>
          <a:bodyPr/>
          <a:lstStyle/>
          <a:p>
            <a:pPr algn="ctr" eaLnBrk="1" hangingPunct="1"/>
            <a:r>
              <a:rPr lang="en-GB" altLang="en-US" sz="3600" b="1" dirty="0"/>
              <a:t>Mathematics</a:t>
            </a:r>
            <a:endParaRPr lang="en-GB" altLang="en-US" sz="3600" b="1" dirty="0" smtClean="0"/>
          </a:p>
        </p:txBody>
      </p:sp>
      <p:sp>
        <p:nvSpPr>
          <p:cNvPr id="16389" name="Rectangle 6"/>
          <p:cNvSpPr>
            <a:spLocks noGrp="1" noChangeArrowheads="1"/>
          </p:cNvSpPr>
          <p:nvPr>
            <p:ph type="body" idx="1"/>
          </p:nvPr>
        </p:nvSpPr>
        <p:spPr>
          <a:xfrm>
            <a:off x="317225" y="836712"/>
            <a:ext cx="8640762" cy="3268662"/>
          </a:xfrm>
        </p:spPr>
        <p:txBody>
          <a:bodyPr/>
          <a:lstStyle/>
          <a:p>
            <a:pPr eaLnBrk="1" hangingPunct="1">
              <a:lnSpc>
                <a:spcPct val="80000"/>
              </a:lnSpc>
              <a:buFont typeface="Wingdings" panose="05000000000000000000" pitchFamily="2" charset="2"/>
              <a:buChar char="v"/>
              <a:defRPr/>
            </a:pPr>
            <a:endParaRPr lang="en-GB" altLang="en-US" sz="2200" dirty="0" smtClean="0"/>
          </a:p>
          <a:p>
            <a:pPr eaLnBrk="1" hangingPunct="1">
              <a:lnSpc>
                <a:spcPct val="80000"/>
              </a:lnSpc>
              <a:buFont typeface="Wingdings" panose="05000000000000000000" pitchFamily="2" charset="2"/>
              <a:buChar char="v"/>
              <a:defRPr/>
            </a:pPr>
            <a:r>
              <a:rPr lang="en-GB" altLang="en-US" sz="2200" dirty="0" smtClean="0"/>
              <a:t>Maths objectives are based on ARE’s (Age Related Expectations)</a:t>
            </a:r>
          </a:p>
          <a:p>
            <a:pPr eaLnBrk="1" hangingPunct="1">
              <a:lnSpc>
                <a:spcPct val="80000"/>
              </a:lnSpc>
              <a:buFont typeface="Wingdings" panose="05000000000000000000" pitchFamily="2" charset="2"/>
              <a:buChar char="v"/>
              <a:defRPr/>
            </a:pPr>
            <a:endParaRPr lang="en-GB" altLang="en-US" sz="2200" dirty="0"/>
          </a:p>
          <a:p>
            <a:pPr eaLnBrk="1" hangingPunct="1">
              <a:lnSpc>
                <a:spcPct val="80000"/>
              </a:lnSpc>
              <a:buFont typeface="Wingdings" panose="05000000000000000000" pitchFamily="2" charset="2"/>
              <a:buChar char="v"/>
              <a:defRPr/>
            </a:pPr>
            <a:r>
              <a:rPr lang="en-GB" altLang="en-US" sz="2200" dirty="0" smtClean="0"/>
              <a:t>We follow the White Rose Scheme for maths where the children learn through a series of small steps which build to consolidate their understanding. These lessons are grouped into blocks ranging in length from 1-5 weeks depending on content.</a:t>
            </a:r>
          </a:p>
          <a:p>
            <a:pPr eaLnBrk="1" hangingPunct="1">
              <a:lnSpc>
                <a:spcPct val="80000"/>
              </a:lnSpc>
              <a:buFont typeface="Wingdings" panose="05000000000000000000" pitchFamily="2" charset="2"/>
              <a:buChar char="v"/>
              <a:defRPr/>
            </a:pPr>
            <a:endParaRPr lang="en-GB" altLang="en-US" sz="2200" dirty="0" smtClean="0"/>
          </a:p>
          <a:p>
            <a:pPr eaLnBrk="1" hangingPunct="1">
              <a:lnSpc>
                <a:spcPct val="80000"/>
              </a:lnSpc>
              <a:buFont typeface="Wingdings" panose="05000000000000000000" pitchFamily="2" charset="2"/>
              <a:buChar char="v"/>
              <a:defRPr/>
            </a:pPr>
            <a:r>
              <a:rPr lang="en-GB" altLang="en-US" sz="2200" dirty="0" smtClean="0"/>
              <a:t>We have a ‘confident to be wrong’ approach to maths; it’s important for children to understand that they can learn from their mistakes.</a:t>
            </a:r>
          </a:p>
          <a:p>
            <a:pPr eaLnBrk="1" hangingPunct="1">
              <a:lnSpc>
                <a:spcPct val="80000"/>
              </a:lnSpc>
              <a:buFont typeface="Wingdings" panose="05000000000000000000" pitchFamily="2" charset="2"/>
              <a:buChar char="v"/>
              <a:defRPr/>
            </a:pPr>
            <a:endParaRPr lang="en-GB" altLang="en-US" sz="2200" dirty="0" smtClean="0"/>
          </a:p>
          <a:p>
            <a:pPr eaLnBrk="1" hangingPunct="1">
              <a:lnSpc>
                <a:spcPct val="80000"/>
              </a:lnSpc>
              <a:buFont typeface="Wingdings" panose="05000000000000000000" pitchFamily="2" charset="2"/>
              <a:buChar char="v"/>
              <a:defRPr/>
            </a:pPr>
            <a:r>
              <a:rPr lang="en-GB" altLang="en-US" sz="2200" dirty="0" smtClean="0"/>
              <a:t>The children also complete daily morning maths tasks focussing on fluency.</a:t>
            </a:r>
          </a:p>
          <a:p>
            <a:pPr eaLnBrk="1" hangingPunct="1">
              <a:lnSpc>
                <a:spcPct val="80000"/>
              </a:lnSpc>
              <a:buFont typeface="Wingdings" panose="05000000000000000000" pitchFamily="2" charset="2"/>
              <a:buChar char="v"/>
              <a:defRPr/>
            </a:pPr>
            <a:endParaRPr lang="en-GB" altLang="en-US" sz="2200" dirty="0" smtClean="0"/>
          </a:p>
          <a:p>
            <a:pPr eaLnBrk="1" hangingPunct="1">
              <a:lnSpc>
                <a:spcPct val="80000"/>
              </a:lnSpc>
              <a:buFont typeface="Wingdings" panose="05000000000000000000" pitchFamily="2" charset="2"/>
              <a:buChar char="v"/>
              <a:defRPr/>
            </a:pPr>
            <a:r>
              <a:rPr lang="en-GB" altLang="en-US" sz="2200" dirty="0" smtClean="0"/>
              <a:t>Times Tables Rock Stars is used in class and at home to develop quick recall of multiplication facts.   </a:t>
            </a:r>
          </a:p>
          <a:p>
            <a:pPr marL="0" indent="0" eaLnBrk="1" hangingPunct="1">
              <a:lnSpc>
                <a:spcPct val="80000"/>
              </a:lnSpc>
              <a:buNone/>
              <a:defRPr/>
            </a:pPr>
            <a:endParaRPr lang="en-GB" altLang="en-US" dirty="0" smtClean="0"/>
          </a:p>
          <a:p>
            <a:pPr eaLnBrk="1" hangingPunct="1">
              <a:lnSpc>
                <a:spcPct val="80000"/>
              </a:lnSpc>
              <a:buFont typeface="Wingdings" panose="05000000000000000000" pitchFamily="2" charset="2"/>
              <a:buChar char="v"/>
              <a:defRPr/>
            </a:pPr>
            <a:endParaRPr lang="en-GB" altLang="en-US" dirty="0" smtClean="0"/>
          </a:p>
          <a:p>
            <a:pPr eaLnBrk="1" hangingPunct="1">
              <a:lnSpc>
                <a:spcPct val="80000"/>
              </a:lnSpc>
              <a:buFont typeface="Wingdings" panose="05000000000000000000" pitchFamily="2" charset="2"/>
              <a:buChar char="v"/>
              <a:defRPr/>
            </a:pPr>
            <a:endParaRPr lang="en-GB" altLang="en-US" sz="2800" dirty="0" smtClean="0"/>
          </a:p>
        </p:txBody>
      </p:sp>
    </p:spTree>
    <p:extLst>
      <p:ext uri="{BB962C8B-B14F-4D97-AF65-F5344CB8AC3E}">
        <p14:creationId xmlns:p14="http://schemas.microsoft.com/office/powerpoint/2010/main" val="8712366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530" name="Picture 2" descr="Elburton logo"/>
          <p:cNvPicPr>
            <a:picLocks noChangeAspect="1" noChangeArrowheads="1"/>
          </p:cNvPicPr>
          <p:nvPr/>
        </p:nvPicPr>
        <p:blipFill>
          <a:blip r:embed="rId3" cstate="print">
            <a:clrChange>
              <a:clrFrom>
                <a:srgbClr val="FFFFFF"/>
              </a:clrFrom>
              <a:clrTo>
                <a:srgbClr val="FFFFFF">
                  <a:alpha val="0"/>
                </a:srgbClr>
              </a:clrTo>
            </a:clrChange>
            <a:lum bright="40000" contrast="-70000"/>
          </a:blip>
          <a:srcRect/>
          <a:stretch>
            <a:fillRect/>
          </a:stretch>
        </p:blipFill>
        <p:spPr bwMode="auto">
          <a:xfrm>
            <a:off x="1403350" y="0"/>
            <a:ext cx="6315075" cy="5653088"/>
          </a:xfrm>
          <a:prstGeom prst="rect">
            <a:avLst/>
          </a:prstGeom>
          <a:noFill/>
          <a:ln w="9525">
            <a:noFill/>
            <a:miter lim="800000"/>
            <a:headEnd/>
            <a:tailEnd/>
          </a:ln>
        </p:spPr>
      </p:pic>
      <p:sp>
        <p:nvSpPr>
          <p:cNvPr id="22531" name="Text Box 3"/>
          <p:cNvSpPr txBox="1">
            <a:spLocks noChangeArrowheads="1"/>
          </p:cNvSpPr>
          <p:nvPr/>
        </p:nvSpPr>
        <p:spPr bwMode="auto">
          <a:xfrm>
            <a:off x="179388" y="6092825"/>
            <a:ext cx="8785225" cy="457200"/>
          </a:xfrm>
          <a:prstGeom prst="rect">
            <a:avLst/>
          </a:prstGeom>
          <a:noFill/>
          <a:ln w="9525">
            <a:noFill/>
            <a:miter lim="800000"/>
            <a:headEnd/>
            <a:tailEnd/>
          </a:ln>
        </p:spPr>
        <p:txBody>
          <a:bodyPr>
            <a:spAutoFit/>
          </a:bodyPr>
          <a:lstStyle/>
          <a:p>
            <a:pPr algn="ctr">
              <a:spcBef>
                <a:spcPct val="50000"/>
              </a:spcBef>
            </a:pPr>
            <a:r>
              <a:rPr lang="en-GB" dirty="0">
                <a:solidFill>
                  <a:schemeClr val="accent2"/>
                </a:solidFill>
              </a:rPr>
              <a:t>Inspiring today’s children for tomorrow’s world</a:t>
            </a:r>
          </a:p>
        </p:txBody>
      </p:sp>
      <p:sp>
        <p:nvSpPr>
          <p:cNvPr id="22533" name="Rectangle 6" descr="Rectangle: Click to edit Master text styles&#10;Second level&#10;Third level&#10;Fourth level&#10;Fifth level"/>
          <p:cNvSpPr>
            <a:spLocks noGrp="1" noChangeArrowheads="1"/>
          </p:cNvSpPr>
          <p:nvPr>
            <p:ph type="body" idx="1"/>
          </p:nvPr>
        </p:nvSpPr>
        <p:spPr>
          <a:xfrm>
            <a:off x="323850" y="1124744"/>
            <a:ext cx="8640763" cy="3556694"/>
          </a:xfrm>
        </p:spPr>
        <p:txBody>
          <a:bodyPr/>
          <a:lstStyle/>
          <a:p>
            <a:pPr>
              <a:lnSpc>
                <a:spcPct val="80000"/>
              </a:lnSpc>
              <a:buFontTx/>
              <a:buNone/>
            </a:pPr>
            <a:endParaRPr lang="en-GB" dirty="0" smtClean="0"/>
          </a:p>
          <a:p>
            <a:pPr>
              <a:lnSpc>
                <a:spcPct val="80000"/>
              </a:lnSpc>
              <a:buFontTx/>
              <a:buNone/>
            </a:pPr>
            <a:endParaRPr lang="en-GB" dirty="0" smtClean="0"/>
          </a:p>
          <a:p>
            <a:pPr>
              <a:lnSpc>
                <a:spcPct val="80000"/>
              </a:lnSpc>
              <a:buFontTx/>
              <a:buNone/>
            </a:pPr>
            <a:endParaRPr lang="en-GB" sz="2800" dirty="0" smtClean="0"/>
          </a:p>
        </p:txBody>
      </p:sp>
      <p:pic>
        <p:nvPicPr>
          <p:cNvPr id="4" name="Picture 3"/>
          <p:cNvPicPr>
            <a:picLocks noChangeAspect="1"/>
          </p:cNvPicPr>
          <p:nvPr/>
        </p:nvPicPr>
        <p:blipFill>
          <a:blip r:embed="rId4"/>
          <a:stretch>
            <a:fillRect/>
          </a:stretch>
        </p:blipFill>
        <p:spPr>
          <a:xfrm>
            <a:off x="3779912" y="3356992"/>
            <a:ext cx="4900230" cy="2751006"/>
          </a:xfrm>
          <a:prstGeom prst="rect">
            <a:avLst/>
          </a:prstGeom>
        </p:spPr>
      </p:pic>
      <p:pic>
        <p:nvPicPr>
          <p:cNvPr id="5" name="Picture 4"/>
          <p:cNvPicPr>
            <a:picLocks noChangeAspect="1"/>
          </p:cNvPicPr>
          <p:nvPr/>
        </p:nvPicPr>
        <p:blipFill>
          <a:blip r:embed="rId5"/>
          <a:stretch>
            <a:fillRect/>
          </a:stretch>
        </p:blipFill>
        <p:spPr>
          <a:xfrm>
            <a:off x="638927" y="347198"/>
            <a:ext cx="5040238" cy="2789926"/>
          </a:xfrm>
          <a:prstGeom prst="rect">
            <a:avLst/>
          </a:prstGeom>
        </p:spPr>
      </p:pic>
      <p:sp>
        <p:nvSpPr>
          <p:cNvPr id="6" name="TextBox 5"/>
          <p:cNvSpPr txBox="1"/>
          <p:nvPr/>
        </p:nvSpPr>
        <p:spPr>
          <a:xfrm>
            <a:off x="622341" y="3415169"/>
            <a:ext cx="2808312" cy="2677656"/>
          </a:xfrm>
          <a:prstGeom prst="rect">
            <a:avLst/>
          </a:prstGeom>
          <a:noFill/>
        </p:spPr>
        <p:txBody>
          <a:bodyPr wrap="square" rtlCol="0">
            <a:spAutoFit/>
          </a:bodyPr>
          <a:lstStyle/>
          <a:p>
            <a:pPr algn="ctr"/>
            <a:r>
              <a:rPr lang="en-GB" dirty="0" smtClean="0">
                <a:latin typeface="+mn-lt"/>
              </a:rPr>
              <a:t>The children use manipulatives and representations to help visualise numbers and mathematical problems. </a:t>
            </a:r>
            <a:endParaRPr lang="en-GB" dirty="0">
              <a:latin typeface="+mn-lt"/>
            </a:endParaRPr>
          </a:p>
        </p:txBody>
      </p:sp>
    </p:spTree>
    <p:extLst>
      <p:ext uri="{BB962C8B-B14F-4D97-AF65-F5344CB8AC3E}">
        <p14:creationId xmlns:p14="http://schemas.microsoft.com/office/powerpoint/2010/main" val="3778789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1" name="Text Box 3"/>
          <p:cNvSpPr txBox="1">
            <a:spLocks noChangeArrowheads="1"/>
          </p:cNvSpPr>
          <p:nvPr/>
        </p:nvSpPr>
        <p:spPr bwMode="auto">
          <a:xfrm>
            <a:off x="179388" y="6092825"/>
            <a:ext cx="8785225" cy="457200"/>
          </a:xfrm>
          <a:prstGeom prst="rect">
            <a:avLst/>
          </a:prstGeom>
          <a:noFill/>
          <a:ln w="9525">
            <a:noFill/>
            <a:miter lim="800000"/>
            <a:headEnd/>
            <a:tailEnd/>
          </a:ln>
        </p:spPr>
        <p:txBody>
          <a:bodyPr>
            <a:spAutoFit/>
          </a:bodyPr>
          <a:lstStyle/>
          <a:p>
            <a:pPr algn="ctr">
              <a:spcBef>
                <a:spcPct val="50000"/>
              </a:spcBef>
            </a:pPr>
            <a:r>
              <a:rPr lang="en-GB" dirty="0">
                <a:solidFill>
                  <a:schemeClr val="accent2"/>
                </a:solidFill>
              </a:rPr>
              <a:t>Inspiring today’s children for tomorrow’s world</a:t>
            </a:r>
          </a:p>
        </p:txBody>
      </p:sp>
      <p:sp>
        <p:nvSpPr>
          <p:cNvPr id="22532" name="Rectangle 4"/>
          <p:cNvSpPr>
            <a:spLocks noGrp="1" noChangeArrowheads="1"/>
          </p:cNvSpPr>
          <p:nvPr>
            <p:ph type="title"/>
          </p:nvPr>
        </p:nvSpPr>
        <p:spPr>
          <a:xfrm>
            <a:off x="685800" y="189417"/>
            <a:ext cx="7772400" cy="603920"/>
          </a:xfrm>
        </p:spPr>
        <p:txBody>
          <a:bodyPr/>
          <a:lstStyle/>
          <a:p>
            <a:pPr algn="ctr"/>
            <a:r>
              <a:rPr lang="en-GB" sz="2400" b="1" u="sng" dirty="0" smtClean="0">
                <a:latin typeface="+mn-lt"/>
                <a:ea typeface="Tahoma" panose="020B0604030504040204" pitchFamily="34" charset="0"/>
                <a:cs typeface="Tahoma" panose="020B0604030504040204" pitchFamily="34" charset="0"/>
              </a:rPr>
              <a:t>An example of independent learning in maths </a:t>
            </a:r>
            <a:endParaRPr lang="en-GB" sz="3200" dirty="0" smtClean="0">
              <a:latin typeface="+mn-lt"/>
              <a:ea typeface="Tahoma" panose="020B0604030504040204" pitchFamily="34" charset="0"/>
              <a:cs typeface="Tahoma" panose="020B0604030504040204" pitchFamily="34" charset="0"/>
            </a:endParaRPr>
          </a:p>
        </p:txBody>
      </p:sp>
      <p:pic>
        <p:nvPicPr>
          <p:cNvPr id="4" name="Picture 3"/>
          <p:cNvPicPr>
            <a:picLocks noChangeAspect="1"/>
          </p:cNvPicPr>
          <p:nvPr/>
        </p:nvPicPr>
        <p:blipFill>
          <a:blip r:embed="rId3"/>
          <a:stretch>
            <a:fillRect/>
          </a:stretch>
        </p:blipFill>
        <p:spPr>
          <a:xfrm>
            <a:off x="5920846" y="3666251"/>
            <a:ext cx="2857647" cy="2209914"/>
          </a:xfrm>
          <a:prstGeom prst="rect">
            <a:avLst/>
          </a:prstGeom>
        </p:spPr>
      </p:pic>
      <p:pic>
        <p:nvPicPr>
          <p:cNvPr id="5" name="Picture 4"/>
          <p:cNvPicPr>
            <a:picLocks noChangeAspect="1"/>
          </p:cNvPicPr>
          <p:nvPr/>
        </p:nvPicPr>
        <p:blipFill>
          <a:blip r:embed="rId4"/>
          <a:stretch>
            <a:fillRect/>
          </a:stretch>
        </p:blipFill>
        <p:spPr>
          <a:xfrm>
            <a:off x="5920845" y="1552690"/>
            <a:ext cx="2857647" cy="1991694"/>
          </a:xfrm>
          <a:prstGeom prst="rect">
            <a:avLst/>
          </a:prstGeom>
        </p:spPr>
      </p:pic>
      <p:grpSp>
        <p:nvGrpSpPr>
          <p:cNvPr id="7" name="Group 6"/>
          <p:cNvGrpSpPr/>
          <p:nvPr/>
        </p:nvGrpSpPr>
        <p:grpSpPr>
          <a:xfrm>
            <a:off x="971600" y="1603043"/>
            <a:ext cx="3300024" cy="1173471"/>
            <a:chOff x="412390" y="1304033"/>
            <a:chExt cx="4708735" cy="1522511"/>
          </a:xfrm>
        </p:grpSpPr>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2390" y="1304033"/>
              <a:ext cx="4708735" cy="1522511"/>
            </a:xfrm>
            <a:prstGeom prst="rect">
              <a:avLst/>
            </a:prstGeom>
          </p:spPr>
        </p:pic>
        <p:sp>
          <p:nvSpPr>
            <p:cNvPr id="12" name="Rectangle 11"/>
            <p:cNvSpPr/>
            <p:nvPr/>
          </p:nvSpPr>
          <p:spPr>
            <a:xfrm>
              <a:off x="412390" y="1304033"/>
              <a:ext cx="1707877" cy="35980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grpSp>
      <p:sp>
        <p:nvSpPr>
          <p:cNvPr id="6" name="Rectangle 5"/>
          <p:cNvSpPr/>
          <p:nvPr/>
        </p:nvSpPr>
        <p:spPr>
          <a:xfrm>
            <a:off x="0" y="2548537"/>
            <a:ext cx="5621471" cy="3785652"/>
          </a:xfrm>
          <a:prstGeom prst="rect">
            <a:avLst/>
          </a:prstGeom>
        </p:spPr>
        <p:txBody>
          <a:bodyPr wrap="square">
            <a:spAutoFit/>
          </a:bodyPr>
          <a:lstStyle/>
          <a:p>
            <a:pPr>
              <a:spcAft>
                <a:spcPts val="0"/>
              </a:spcAft>
            </a:pPr>
            <a:r>
              <a:rPr lang="en-GB" dirty="0">
                <a:latin typeface="Comic Sans MS" panose="030F0702030302020204" pitchFamily="66" charset="0"/>
                <a:ea typeface="Calibri" panose="020F0502020204030204" pitchFamily="34" charset="0"/>
              </a:rPr>
              <a:t> </a:t>
            </a:r>
            <a:endParaRPr lang="en-GB" sz="1800" dirty="0">
              <a:latin typeface="Calibri" panose="020F0502020204030204" pitchFamily="34" charset="0"/>
              <a:ea typeface="Calibri" panose="020F0502020204030204" pitchFamily="34" charset="0"/>
            </a:endParaRPr>
          </a:p>
          <a:p>
            <a:pPr marL="914400" indent="-457200">
              <a:spcAft>
                <a:spcPts val="0"/>
              </a:spcAft>
            </a:pPr>
            <a:r>
              <a:rPr lang="en-GB" sz="1800" b="1" dirty="0">
                <a:latin typeface="+mn-lt"/>
                <a:ea typeface="Calibri" panose="020F0502020204030204" pitchFamily="34" charset="0"/>
              </a:rPr>
              <a:t>1.</a:t>
            </a:r>
            <a:r>
              <a:rPr lang="en-GB" sz="1800" b="1" dirty="0">
                <a:latin typeface="Comic Sans MS" panose="030F0702030302020204" pitchFamily="66" charset="0"/>
                <a:ea typeface="Calibri" panose="020F0502020204030204" pitchFamily="34" charset="0"/>
              </a:rPr>
              <a:t>	</a:t>
            </a:r>
            <a:r>
              <a:rPr lang="en-GB" sz="1800" dirty="0" smtClean="0">
                <a:latin typeface="+mn-lt"/>
                <a:ea typeface="Calibri" panose="020F0502020204030204" pitchFamily="34" charset="0"/>
              </a:rPr>
              <a:t>Look at the representation. Record </a:t>
            </a:r>
            <a:r>
              <a:rPr lang="en-GB" sz="1800" u="sng" dirty="0">
                <a:latin typeface="+mn-lt"/>
                <a:ea typeface="Calibri" panose="020F0502020204030204" pitchFamily="34" charset="0"/>
              </a:rPr>
              <a:t>six</a:t>
            </a:r>
            <a:r>
              <a:rPr lang="en-GB" sz="1800" dirty="0">
                <a:latin typeface="+mn-lt"/>
                <a:ea typeface="Calibri" panose="020F0502020204030204" pitchFamily="34" charset="0"/>
              </a:rPr>
              <a:t> different ways of partitioning this number.</a:t>
            </a:r>
          </a:p>
          <a:p>
            <a:pPr>
              <a:spcAft>
                <a:spcPts val="0"/>
              </a:spcAft>
            </a:pPr>
            <a:r>
              <a:rPr lang="en-GB" sz="1800" dirty="0">
                <a:latin typeface="+mn-lt"/>
                <a:ea typeface="Calibri" panose="020F0502020204030204" pitchFamily="34" charset="0"/>
              </a:rPr>
              <a:t> </a:t>
            </a:r>
          </a:p>
          <a:p>
            <a:pPr marL="914400" indent="-457200">
              <a:spcAft>
                <a:spcPts val="0"/>
              </a:spcAft>
            </a:pPr>
            <a:r>
              <a:rPr lang="en-GB" sz="1800" b="1" dirty="0">
                <a:latin typeface="+mn-lt"/>
                <a:ea typeface="Calibri" panose="020F0502020204030204" pitchFamily="34" charset="0"/>
              </a:rPr>
              <a:t>2.</a:t>
            </a:r>
            <a:r>
              <a:rPr lang="en-GB" sz="1800" dirty="0">
                <a:latin typeface="+mn-lt"/>
                <a:ea typeface="Calibri" panose="020F0502020204030204" pitchFamily="34" charset="0"/>
              </a:rPr>
              <a:t>	Josh says, “My number has 4 thousands, 8 hundreds and 27 ones”.  What is Josh’s number?</a:t>
            </a:r>
          </a:p>
          <a:p>
            <a:pPr>
              <a:spcAft>
                <a:spcPts val="0"/>
              </a:spcAft>
            </a:pPr>
            <a:r>
              <a:rPr lang="en-GB" sz="1800" dirty="0">
                <a:latin typeface="+mn-lt"/>
                <a:ea typeface="Calibri" panose="020F0502020204030204" pitchFamily="34" charset="0"/>
              </a:rPr>
              <a:t>	</a:t>
            </a:r>
          </a:p>
          <a:p>
            <a:pPr marL="914400" indent="-457200">
              <a:spcAft>
                <a:spcPts val="0"/>
              </a:spcAft>
            </a:pPr>
            <a:r>
              <a:rPr lang="en-GB" sz="1800" b="1" dirty="0">
                <a:latin typeface="+mn-lt"/>
                <a:ea typeface="Calibri" panose="020F0502020204030204" pitchFamily="34" charset="0"/>
              </a:rPr>
              <a:t>3.</a:t>
            </a:r>
            <a:r>
              <a:rPr lang="en-GB" sz="1800" dirty="0">
                <a:latin typeface="+mn-lt"/>
                <a:ea typeface="Calibri" panose="020F0502020204030204" pitchFamily="34" charset="0"/>
              </a:rPr>
              <a:t>	Sally says, “My number has 3 thousands, 12 hundreds and 6 ones”.  What is Sally’s number?</a:t>
            </a:r>
          </a:p>
          <a:p>
            <a:pPr>
              <a:spcAft>
                <a:spcPts val="0"/>
              </a:spcAft>
            </a:pPr>
            <a:r>
              <a:rPr lang="en-GB" sz="1800" dirty="0">
                <a:latin typeface="+mn-lt"/>
                <a:ea typeface="Calibri" panose="020F0502020204030204" pitchFamily="34" charset="0"/>
              </a:rPr>
              <a:t> </a:t>
            </a:r>
          </a:p>
          <a:p>
            <a:pPr>
              <a:spcAft>
                <a:spcPts val="0"/>
              </a:spcAft>
            </a:pPr>
            <a:r>
              <a:rPr lang="en-GB" sz="1800" dirty="0">
                <a:latin typeface="Comic Sans MS" panose="030F0702030302020204" pitchFamily="66" charset="0"/>
                <a:ea typeface="Calibri" panose="020F0502020204030204" pitchFamily="34" charset="0"/>
              </a:rPr>
              <a:t>	</a:t>
            </a:r>
            <a:endParaRPr lang="en-GB" sz="1800" dirty="0">
              <a:latin typeface="Calibri" panose="020F0502020204030204" pitchFamily="34" charset="0"/>
              <a:ea typeface="Calibri" panose="020F0502020204030204" pitchFamily="34" charset="0"/>
            </a:endParaRPr>
          </a:p>
        </p:txBody>
      </p:sp>
      <p:sp>
        <p:nvSpPr>
          <p:cNvPr id="9" name="TextBox 8"/>
          <p:cNvSpPr txBox="1"/>
          <p:nvPr/>
        </p:nvSpPr>
        <p:spPr>
          <a:xfrm>
            <a:off x="6007866" y="1009997"/>
            <a:ext cx="2683603" cy="461665"/>
          </a:xfrm>
          <a:prstGeom prst="rect">
            <a:avLst/>
          </a:prstGeom>
          <a:noFill/>
        </p:spPr>
        <p:txBody>
          <a:bodyPr wrap="square" rtlCol="0">
            <a:spAutoFit/>
          </a:bodyPr>
          <a:lstStyle/>
          <a:p>
            <a:r>
              <a:rPr lang="en-GB" dirty="0" smtClean="0"/>
              <a:t>Problem Solving:</a:t>
            </a:r>
            <a:endParaRPr lang="en-GB" dirty="0"/>
          </a:p>
        </p:txBody>
      </p:sp>
      <p:sp>
        <p:nvSpPr>
          <p:cNvPr id="17" name="TextBox 16"/>
          <p:cNvSpPr txBox="1"/>
          <p:nvPr/>
        </p:nvSpPr>
        <p:spPr>
          <a:xfrm>
            <a:off x="395536" y="980374"/>
            <a:ext cx="2975584" cy="461665"/>
          </a:xfrm>
          <a:prstGeom prst="rect">
            <a:avLst/>
          </a:prstGeom>
          <a:noFill/>
        </p:spPr>
        <p:txBody>
          <a:bodyPr wrap="square" rtlCol="0">
            <a:spAutoFit/>
          </a:bodyPr>
          <a:lstStyle/>
          <a:p>
            <a:r>
              <a:rPr lang="en-GB" dirty="0" smtClean="0"/>
              <a:t>Independent work:</a:t>
            </a:r>
            <a:endParaRPr lang="en-GB" dirty="0"/>
          </a:p>
        </p:txBody>
      </p:sp>
    </p:spTree>
    <p:extLst>
      <p:ext uri="{BB962C8B-B14F-4D97-AF65-F5344CB8AC3E}">
        <p14:creationId xmlns:p14="http://schemas.microsoft.com/office/powerpoint/2010/main" val="4045543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5602" name="Picture 2" descr="Elburton logo"/>
          <p:cNvPicPr>
            <a:picLocks noChangeAspect="1" noChangeArrowheads="1"/>
          </p:cNvPicPr>
          <p:nvPr/>
        </p:nvPicPr>
        <p:blipFill>
          <a:blip r:embed="rId3">
            <a:clrChange>
              <a:clrFrom>
                <a:srgbClr val="FFFFFF"/>
              </a:clrFrom>
              <a:clrTo>
                <a:srgbClr val="FFFFFF">
                  <a:alpha val="0"/>
                </a:srgbClr>
              </a:clrTo>
            </a:clrChange>
            <a:lum bright="40000" contrast="-70000"/>
            <a:extLst>
              <a:ext uri="{28A0092B-C50C-407E-A947-70E740481C1C}">
                <a14:useLocalDpi xmlns:a14="http://schemas.microsoft.com/office/drawing/2010/main" val="0"/>
              </a:ext>
            </a:extLst>
          </a:blip>
          <a:srcRect/>
          <a:stretch>
            <a:fillRect/>
          </a:stretch>
        </p:blipFill>
        <p:spPr bwMode="auto">
          <a:xfrm>
            <a:off x="1403350" y="0"/>
            <a:ext cx="6315075" cy="565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Text Box 3"/>
          <p:cNvSpPr txBox="1">
            <a:spLocks noChangeArrowheads="1"/>
          </p:cNvSpPr>
          <p:nvPr/>
        </p:nvSpPr>
        <p:spPr bwMode="auto">
          <a:xfrm>
            <a:off x="179387" y="6237312"/>
            <a:ext cx="8785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2400" dirty="0">
                <a:solidFill>
                  <a:schemeClr val="accent2"/>
                </a:solidFill>
              </a:rPr>
              <a:t>Inspiring today’s children for tomorrow’s world</a:t>
            </a:r>
          </a:p>
        </p:txBody>
      </p:sp>
      <p:sp>
        <p:nvSpPr>
          <p:cNvPr id="25604" name="Rectangle 4"/>
          <p:cNvSpPr>
            <a:spLocks noGrp="1" noChangeArrowheads="1"/>
          </p:cNvSpPr>
          <p:nvPr>
            <p:ph type="title"/>
          </p:nvPr>
        </p:nvSpPr>
        <p:spPr>
          <a:xfrm>
            <a:off x="457200" y="163084"/>
            <a:ext cx="7772400" cy="844979"/>
          </a:xfrm>
        </p:spPr>
        <p:txBody>
          <a:bodyPr/>
          <a:lstStyle/>
          <a:p>
            <a:pPr algn="ctr" eaLnBrk="1" hangingPunct="1"/>
            <a:r>
              <a:rPr lang="en-GB" altLang="en-US" b="1" dirty="0" smtClean="0"/>
              <a:t>Writing</a:t>
            </a:r>
          </a:p>
        </p:txBody>
      </p:sp>
      <p:sp>
        <p:nvSpPr>
          <p:cNvPr id="28677" name="Rectangle 5"/>
          <p:cNvSpPr>
            <a:spLocks noGrp="1" noChangeArrowheads="1"/>
          </p:cNvSpPr>
          <p:nvPr>
            <p:ph type="body" idx="1"/>
          </p:nvPr>
        </p:nvSpPr>
        <p:spPr>
          <a:xfrm>
            <a:off x="457200" y="1170795"/>
            <a:ext cx="8229600" cy="4645025"/>
          </a:xfrm>
        </p:spPr>
        <p:txBody>
          <a:bodyPr/>
          <a:lstStyle/>
          <a:p>
            <a:pPr eaLnBrk="1" hangingPunct="1">
              <a:lnSpc>
                <a:spcPct val="90000"/>
              </a:lnSpc>
              <a:buFont typeface="Wingdings" panose="05000000000000000000" pitchFamily="2" charset="2"/>
              <a:buChar char="v"/>
              <a:defRPr/>
            </a:pPr>
            <a:r>
              <a:rPr lang="en-GB" altLang="en-US" sz="2000" dirty="0" smtClean="0"/>
              <a:t>Through the year, we will cover a range of genres.</a:t>
            </a:r>
          </a:p>
          <a:p>
            <a:pPr eaLnBrk="1" hangingPunct="1">
              <a:lnSpc>
                <a:spcPct val="90000"/>
              </a:lnSpc>
              <a:buFont typeface="Wingdings" panose="05000000000000000000" pitchFamily="2" charset="2"/>
              <a:buChar char="v"/>
              <a:defRPr/>
            </a:pPr>
            <a:endParaRPr lang="en-GB" altLang="en-US" sz="2000" dirty="0" smtClean="0"/>
          </a:p>
          <a:p>
            <a:pPr eaLnBrk="1" hangingPunct="1">
              <a:lnSpc>
                <a:spcPct val="90000"/>
              </a:lnSpc>
              <a:buFont typeface="Wingdings" panose="05000000000000000000" pitchFamily="2" charset="2"/>
              <a:buChar char="v"/>
              <a:defRPr/>
            </a:pPr>
            <a:r>
              <a:rPr lang="en-GB" altLang="en-US" sz="2000" dirty="0" smtClean="0"/>
              <a:t>There will be a focus on pride in all written work throughout all subjects.</a:t>
            </a:r>
          </a:p>
          <a:p>
            <a:pPr marL="0" indent="0" eaLnBrk="1" hangingPunct="1">
              <a:lnSpc>
                <a:spcPct val="90000"/>
              </a:lnSpc>
              <a:buNone/>
              <a:defRPr/>
            </a:pPr>
            <a:endParaRPr lang="en-GB" altLang="en-US" sz="2000" dirty="0" smtClean="0"/>
          </a:p>
          <a:p>
            <a:pPr eaLnBrk="1" hangingPunct="1">
              <a:lnSpc>
                <a:spcPct val="90000"/>
              </a:lnSpc>
              <a:buFont typeface="Wingdings" panose="05000000000000000000" pitchFamily="2" charset="2"/>
              <a:buChar char="v"/>
              <a:defRPr/>
            </a:pPr>
            <a:r>
              <a:rPr lang="en-GB" sz="2000" dirty="0"/>
              <a:t>Children will be involved in both self and peer assessment to help </a:t>
            </a:r>
            <a:r>
              <a:rPr lang="en-GB" sz="2000" dirty="0" smtClean="0"/>
              <a:t>them </a:t>
            </a:r>
            <a:r>
              <a:rPr lang="en-GB" sz="2000" dirty="0"/>
              <a:t>improve their </a:t>
            </a:r>
            <a:r>
              <a:rPr lang="en-GB" sz="2000" dirty="0" smtClean="0"/>
              <a:t>writing.</a:t>
            </a:r>
            <a:endParaRPr lang="en-GB" sz="2000" dirty="0"/>
          </a:p>
          <a:p>
            <a:pPr eaLnBrk="1" hangingPunct="1">
              <a:lnSpc>
                <a:spcPct val="90000"/>
              </a:lnSpc>
              <a:buFont typeface="Wingdings" panose="05000000000000000000" pitchFamily="2" charset="2"/>
              <a:buChar char="v"/>
              <a:defRPr/>
            </a:pPr>
            <a:endParaRPr lang="en-GB" altLang="en-US" sz="2000" dirty="0"/>
          </a:p>
          <a:p>
            <a:pPr eaLnBrk="1" hangingPunct="1">
              <a:lnSpc>
                <a:spcPct val="90000"/>
              </a:lnSpc>
              <a:buFont typeface="Wingdings" panose="05000000000000000000" pitchFamily="2" charset="2"/>
              <a:buChar char="v"/>
              <a:defRPr/>
            </a:pPr>
            <a:r>
              <a:rPr lang="en-GB" altLang="en-US" sz="2000" dirty="0" smtClean="0"/>
              <a:t>Throughout the year children will have lots of opportunities to draft</a:t>
            </a:r>
            <a:r>
              <a:rPr lang="en-GB" altLang="en-US" sz="2000" dirty="0"/>
              <a:t> </a:t>
            </a:r>
            <a:r>
              <a:rPr lang="en-GB" altLang="en-US" sz="2000" dirty="0" smtClean="0"/>
              <a:t>and edit longer pieces of writing. </a:t>
            </a:r>
          </a:p>
          <a:p>
            <a:pPr eaLnBrk="1" hangingPunct="1">
              <a:lnSpc>
                <a:spcPct val="90000"/>
              </a:lnSpc>
              <a:buFont typeface="Wingdings" panose="05000000000000000000" pitchFamily="2" charset="2"/>
              <a:buChar char="v"/>
              <a:defRPr/>
            </a:pPr>
            <a:endParaRPr lang="en-GB" altLang="en-US" sz="2000" dirty="0"/>
          </a:p>
          <a:p>
            <a:pPr eaLnBrk="1" hangingPunct="1">
              <a:lnSpc>
                <a:spcPct val="90000"/>
              </a:lnSpc>
              <a:buFont typeface="Wingdings" panose="05000000000000000000" pitchFamily="2" charset="2"/>
              <a:buChar char="v"/>
              <a:defRPr/>
            </a:pPr>
            <a:r>
              <a:rPr lang="en-GB" altLang="en-US" sz="2000" dirty="0" smtClean="0"/>
              <a:t>This year it has been decided by the teaching team that in Year 4 all children will be writing in pencil.  </a:t>
            </a:r>
          </a:p>
          <a:p>
            <a:pPr eaLnBrk="1" hangingPunct="1">
              <a:lnSpc>
                <a:spcPct val="90000"/>
              </a:lnSpc>
              <a:buFont typeface="Wingdings" panose="05000000000000000000" pitchFamily="2" charset="2"/>
              <a:buChar char="v"/>
              <a:defRPr/>
            </a:pPr>
            <a:endParaRPr lang="en-GB" altLang="en-US" sz="2000" dirty="0"/>
          </a:p>
          <a:p>
            <a:pPr eaLnBrk="1" hangingPunct="1">
              <a:lnSpc>
                <a:spcPct val="90000"/>
              </a:lnSpc>
              <a:buFont typeface="Wingdings" panose="05000000000000000000" pitchFamily="2" charset="2"/>
              <a:buChar char="v"/>
              <a:defRPr/>
            </a:pPr>
            <a:r>
              <a:rPr lang="en-GB" altLang="en-US" sz="2000" dirty="0" smtClean="0"/>
              <a:t>Non-negotiables for writing will include capital letter, full stops and joined, cursive handwriting following the </a:t>
            </a:r>
            <a:r>
              <a:rPr lang="en-GB" altLang="en-US" sz="2000" dirty="0" err="1" smtClean="0"/>
              <a:t>LetterJoin</a:t>
            </a:r>
            <a:r>
              <a:rPr lang="en-GB" altLang="en-US" sz="2000" dirty="0" smtClean="0"/>
              <a:t> scheme.</a:t>
            </a:r>
          </a:p>
          <a:p>
            <a:pPr eaLnBrk="1" hangingPunct="1">
              <a:lnSpc>
                <a:spcPct val="90000"/>
              </a:lnSpc>
              <a:buFont typeface="Wingdings" panose="05000000000000000000" pitchFamily="2" charset="2"/>
              <a:buChar char="v"/>
              <a:defRPr/>
            </a:pPr>
            <a:endParaRPr lang="en-GB" altLang="en-US" sz="2000" dirty="0" smtClean="0"/>
          </a:p>
          <a:p>
            <a:pPr eaLnBrk="1" hangingPunct="1">
              <a:lnSpc>
                <a:spcPct val="90000"/>
              </a:lnSpc>
              <a:buFontTx/>
              <a:buNone/>
              <a:defRPr/>
            </a:pPr>
            <a:endParaRPr lang="en-GB" altLang="en-US" sz="2000" dirty="0" smtClean="0"/>
          </a:p>
          <a:p>
            <a:pPr eaLnBrk="1" hangingPunct="1">
              <a:lnSpc>
                <a:spcPct val="90000"/>
              </a:lnSpc>
              <a:defRPr/>
            </a:pPr>
            <a:endParaRPr lang="en-GB" altLang="en-US" sz="2000" dirty="0" smtClean="0"/>
          </a:p>
          <a:p>
            <a:pPr eaLnBrk="1" hangingPunct="1">
              <a:lnSpc>
                <a:spcPct val="90000"/>
              </a:lnSpc>
              <a:defRPr/>
            </a:pPr>
            <a:endParaRPr lang="en-GB" altLang="en-US" sz="2000" dirty="0" smtClean="0"/>
          </a:p>
        </p:txBody>
      </p:sp>
    </p:spTree>
    <p:extLst>
      <p:ext uri="{BB962C8B-B14F-4D97-AF65-F5344CB8AC3E}">
        <p14:creationId xmlns:p14="http://schemas.microsoft.com/office/powerpoint/2010/main" val="20790760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8674" name="Picture 2" descr="Elburton logo"/>
          <p:cNvPicPr>
            <a:picLocks noChangeAspect="1" noChangeArrowheads="1"/>
          </p:cNvPicPr>
          <p:nvPr/>
        </p:nvPicPr>
        <p:blipFill>
          <a:blip r:embed="rId3">
            <a:clrChange>
              <a:clrFrom>
                <a:srgbClr val="FFFFFF"/>
              </a:clrFrom>
              <a:clrTo>
                <a:srgbClr val="FFFFFF">
                  <a:alpha val="0"/>
                </a:srgbClr>
              </a:clrTo>
            </a:clrChange>
            <a:lum bright="40000" contrast="-70000"/>
            <a:extLst>
              <a:ext uri="{28A0092B-C50C-407E-A947-70E740481C1C}">
                <a14:useLocalDpi xmlns:a14="http://schemas.microsoft.com/office/drawing/2010/main" val="0"/>
              </a:ext>
            </a:extLst>
          </a:blip>
          <a:srcRect/>
          <a:stretch>
            <a:fillRect/>
          </a:stretch>
        </p:blipFill>
        <p:spPr bwMode="auto">
          <a:xfrm>
            <a:off x="1403350" y="0"/>
            <a:ext cx="6315075" cy="565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ext Box 3"/>
          <p:cNvSpPr txBox="1">
            <a:spLocks noChangeArrowheads="1"/>
          </p:cNvSpPr>
          <p:nvPr/>
        </p:nvSpPr>
        <p:spPr bwMode="auto">
          <a:xfrm>
            <a:off x="179388" y="6092825"/>
            <a:ext cx="8785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2400" dirty="0">
                <a:solidFill>
                  <a:schemeClr val="accent2"/>
                </a:solidFill>
              </a:rPr>
              <a:t>Inspiring today’s children for tomorrow’s world</a:t>
            </a:r>
          </a:p>
        </p:txBody>
      </p:sp>
      <p:sp>
        <p:nvSpPr>
          <p:cNvPr id="28676" name="Rectangle 4"/>
          <p:cNvSpPr>
            <a:spLocks noGrp="1" noChangeArrowheads="1"/>
          </p:cNvSpPr>
          <p:nvPr>
            <p:ph type="title"/>
          </p:nvPr>
        </p:nvSpPr>
        <p:spPr>
          <a:xfrm>
            <a:off x="674687" y="0"/>
            <a:ext cx="7772400" cy="1143000"/>
          </a:xfrm>
        </p:spPr>
        <p:txBody>
          <a:bodyPr/>
          <a:lstStyle/>
          <a:p>
            <a:pPr algn="ctr" eaLnBrk="1" hangingPunct="1"/>
            <a:r>
              <a:rPr lang="en-GB" altLang="en-US" b="1" dirty="0" smtClean="0"/>
              <a:t>Reading</a:t>
            </a:r>
          </a:p>
        </p:txBody>
      </p:sp>
      <p:sp>
        <p:nvSpPr>
          <p:cNvPr id="28677" name="Rectangle 5"/>
          <p:cNvSpPr>
            <a:spLocks noGrp="1" noChangeArrowheads="1"/>
          </p:cNvSpPr>
          <p:nvPr>
            <p:ph type="body" idx="1"/>
          </p:nvPr>
        </p:nvSpPr>
        <p:spPr>
          <a:xfrm>
            <a:off x="457200" y="982663"/>
            <a:ext cx="8229600" cy="4525962"/>
          </a:xfrm>
        </p:spPr>
        <p:txBody>
          <a:bodyPr/>
          <a:lstStyle/>
          <a:p>
            <a:pPr eaLnBrk="1" hangingPunct="1">
              <a:buFont typeface="Wingdings" panose="05000000000000000000" pitchFamily="2" charset="2"/>
              <a:buChar char="v"/>
            </a:pPr>
            <a:endParaRPr lang="en-GB" altLang="en-US" sz="2000" dirty="0" smtClean="0"/>
          </a:p>
          <a:p>
            <a:pPr eaLnBrk="1" hangingPunct="1">
              <a:buFont typeface="Wingdings" panose="05000000000000000000" pitchFamily="2" charset="2"/>
              <a:buChar char="v"/>
            </a:pPr>
            <a:r>
              <a:rPr lang="en-GB" altLang="en-US" sz="2000" dirty="0" smtClean="0"/>
              <a:t>Children are expected to read at home with an adult for 10-15 minutes, five times a week.</a:t>
            </a:r>
          </a:p>
          <a:p>
            <a:pPr eaLnBrk="1" hangingPunct="1">
              <a:buFont typeface="Wingdings" panose="05000000000000000000" pitchFamily="2" charset="2"/>
              <a:buChar char="v"/>
            </a:pPr>
            <a:endParaRPr lang="en-GB" altLang="en-US" sz="2000" dirty="0" smtClean="0"/>
          </a:p>
          <a:p>
            <a:pPr eaLnBrk="1" hangingPunct="1">
              <a:buFont typeface="Wingdings" panose="05000000000000000000" pitchFamily="2" charset="2"/>
              <a:buChar char="v"/>
            </a:pPr>
            <a:r>
              <a:rPr lang="en-GB" altLang="en-US" sz="2000" dirty="0" smtClean="0"/>
              <a:t>We develop children’s reading in various ways including whole class reading, paired and independent reading. </a:t>
            </a:r>
          </a:p>
          <a:p>
            <a:pPr eaLnBrk="1" hangingPunct="1">
              <a:buFont typeface="Wingdings" panose="05000000000000000000" pitchFamily="2" charset="2"/>
              <a:buChar char="v"/>
            </a:pPr>
            <a:endParaRPr lang="en-GB" altLang="en-US" sz="2000" dirty="0" smtClean="0"/>
          </a:p>
          <a:p>
            <a:pPr eaLnBrk="1" hangingPunct="1">
              <a:buFont typeface="Wingdings" panose="05000000000000000000" pitchFamily="2" charset="2"/>
              <a:buChar char="v"/>
            </a:pPr>
            <a:r>
              <a:rPr lang="en-GB" altLang="en-US" sz="2000" dirty="0" smtClean="0"/>
              <a:t>A variety of different genres are chosen to ensure that the children are exposed to a range of vocabulary, styles and purposes.</a:t>
            </a:r>
          </a:p>
          <a:p>
            <a:pPr eaLnBrk="1" hangingPunct="1">
              <a:buFont typeface="Wingdings" panose="05000000000000000000" pitchFamily="2" charset="2"/>
              <a:buChar char="v"/>
            </a:pPr>
            <a:endParaRPr lang="en-GB" altLang="en-US" sz="2000" dirty="0" smtClean="0"/>
          </a:p>
          <a:p>
            <a:pPr eaLnBrk="1" hangingPunct="1">
              <a:buFont typeface="Wingdings" panose="05000000000000000000" pitchFamily="2" charset="2"/>
              <a:buChar char="v"/>
            </a:pPr>
            <a:r>
              <a:rPr lang="en-GB" altLang="en-US" sz="2000" dirty="0" smtClean="0"/>
              <a:t>We also have a class reader which is read throughout the week. </a:t>
            </a:r>
          </a:p>
          <a:p>
            <a:pPr eaLnBrk="1" hangingPunct="1">
              <a:buFont typeface="Wingdings" panose="05000000000000000000" pitchFamily="2" charset="2"/>
              <a:buChar char="v"/>
            </a:pPr>
            <a:endParaRPr lang="en-GB" altLang="en-US" sz="2000" dirty="0" smtClean="0"/>
          </a:p>
          <a:p>
            <a:pPr eaLnBrk="1" hangingPunct="1">
              <a:buFont typeface="Wingdings" panose="05000000000000000000" pitchFamily="2" charset="2"/>
              <a:buChar char="v"/>
            </a:pPr>
            <a:r>
              <a:rPr lang="en-GB" altLang="en-US" sz="2000" dirty="0" smtClean="0"/>
              <a:t>Book Talk will be introduced later in the term to encourage children to share books they have enjoyed and to develop a love of reading. </a:t>
            </a:r>
          </a:p>
        </p:txBody>
      </p:sp>
    </p:spTree>
    <p:extLst>
      <p:ext uri="{BB962C8B-B14F-4D97-AF65-F5344CB8AC3E}">
        <p14:creationId xmlns:p14="http://schemas.microsoft.com/office/powerpoint/2010/main" val="2311999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Elburton logo"/>
          <p:cNvPicPr>
            <a:picLocks noChangeAspect="1" noChangeArrowheads="1"/>
          </p:cNvPicPr>
          <p:nvPr/>
        </p:nvPicPr>
        <p:blipFill>
          <a:blip r:embed="rId3">
            <a:clrChange>
              <a:clrFrom>
                <a:srgbClr val="FFFFFF"/>
              </a:clrFrom>
              <a:clrTo>
                <a:srgbClr val="FFFFFF">
                  <a:alpha val="0"/>
                </a:srgbClr>
              </a:clrTo>
            </a:clrChange>
            <a:lum bright="40000" contrast="-70000"/>
            <a:extLst>
              <a:ext uri="{28A0092B-C50C-407E-A947-70E740481C1C}">
                <a14:useLocalDpi xmlns:a14="http://schemas.microsoft.com/office/drawing/2010/main" val="0"/>
              </a:ext>
            </a:extLst>
          </a:blip>
          <a:srcRect/>
          <a:stretch>
            <a:fillRect/>
          </a:stretch>
        </p:blipFill>
        <p:spPr bwMode="auto">
          <a:xfrm>
            <a:off x="1403350" y="0"/>
            <a:ext cx="6315075" cy="565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ext Box 3"/>
          <p:cNvSpPr txBox="1">
            <a:spLocks noChangeArrowheads="1"/>
          </p:cNvSpPr>
          <p:nvPr/>
        </p:nvSpPr>
        <p:spPr bwMode="auto">
          <a:xfrm>
            <a:off x="179388" y="6092825"/>
            <a:ext cx="8785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2400" dirty="0">
                <a:solidFill>
                  <a:schemeClr val="accent2"/>
                </a:solidFill>
              </a:rPr>
              <a:t>Inspiring today’s children for tomorrow’s world</a:t>
            </a:r>
          </a:p>
        </p:txBody>
      </p:sp>
      <p:sp>
        <p:nvSpPr>
          <p:cNvPr id="28676" name="Rectangle 4"/>
          <p:cNvSpPr>
            <a:spLocks noGrp="1" noChangeArrowheads="1"/>
          </p:cNvSpPr>
          <p:nvPr>
            <p:ph type="title"/>
          </p:nvPr>
        </p:nvSpPr>
        <p:spPr>
          <a:xfrm>
            <a:off x="674687" y="0"/>
            <a:ext cx="7772400" cy="836712"/>
          </a:xfrm>
        </p:spPr>
        <p:txBody>
          <a:bodyPr/>
          <a:lstStyle/>
          <a:p>
            <a:pPr algn="ctr" eaLnBrk="1" hangingPunct="1"/>
            <a:r>
              <a:rPr lang="en-GB" altLang="en-US" b="1" dirty="0" smtClean="0"/>
              <a:t>Reading</a:t>
            </a:r>
          </a:p>
        </p:txBody>
      </p:sp>
      <p:sp>
        <p:nvSpPr>
          <p:cNvPr id="28677" name="Rectangle 5"/>
          <p:cNvSpPr>
            <a:spLocks noGrp="1" noChangeArrowheads="1"/>
          </p:cNvSpPr>
          <p:nvPr>
            <p:ph type="body" idx="1"/>
          </p:nvPr>
        </p:nvSpPr>
        <p:spPr>
          <a:xfrm>
            <a:off x="446087" y="764704"/>
            <a:ext cx="8229600" cy="4525962"/>
          </a:xfrm>
        </p:spPr>
        <p:txBody>
          <a:bodyPr/>
          <a:lstStyle/>
          <a:p>
            <a:pPr marL="0" indent="0" eaLnBrk="1" hangingPunct="1">
              <a:buNone/>
            </a:pPr>
            <a:r>
              <a:rPr lang="en-GB" altLang="en-US" sz="2000" dirty="0" smtClean="0"/>
              <a:t>There is a big emphasis on reading again this year in order to raise the profile of reading throughout the school. We have several initiatives to enhance the children’s love of reading and to enrich their vocabulary:</a:t>
            </a:r>
          </a:p>
          <a:p>
            <a:pPr marL="0" indent="0" eaLnBrk="1" hangingPunct="1">
              <a:buNone/>
            </a:pPr>
            <a:r>
              <a:rPr lang="en-GB" altLang="en-US" sz="2000" dirty="0" smtClean="0"/>
              <a:t> </a:t>
            </a:r>
          </a:p>
          <a:p>
            <a:pPr eaLnBrk="1" hangingPunct="1">
              <a:buFont typeface="Wingdings" panose="05000000000000000000" pitchFamily="2" charset="2"/>
              <a:buChar char="v"/>
            </a:pPr>
            <a:r>
              <a:rPr lang="en-GB" altLang="en-US" sz="2000" dirty="0" smtClean="0"/>
              <a:t>Word of the Day</a:t>
            </a:r>
          </a:p>
          <a:p>
            <a:pPr eaLnBrk="1" hangingPunct="1">
              <a:buFont typeface="Wingdings" panose="05000000000000000000" pitchFamily="2" charset="2"/>
              <a:buChar char="v"/>
            </a:pPr>
            <a:endParaRPr lang="en-GB" altLang="en-US" sz="2000" dirty="0" smtClean="0"/>
          </a:p>
          <a:p>
            <a:pPr eaLnBrk="1" hangingPunct="1">
              <a:buFont typeface="Wingdings" panose="05000000000000000000" pitchFamily="2" charset="2"/>
              <a:buChar char="v"/>
            </a:pPr>
            <a:r>
              <a:rPr lang="en-GB" altLang="en-US" sz="2000" dirty="0"/>
              <a:t>ERIC – </a:t>
            </a:r>
            <a:r>
              <a:rPr lang="en-GB" altLang="en-US" sz="2000" dirty="0">
                <a:solidFill>
                  <a:srgbClr val="FF0000"/>
                </a:solidFill>
              </a:rPr>
              <a:t>E</a:t>
            </a:r>
            <a:r>
              <a:rPr lang="en-GB" altLang="en-US" sz="2000" dirty="0"/>
              <a:t>xplain, </a:t>
            </a:r>
            <a:r>
              <a:rPr lang="en-GB" altLang="en-US" sz="2000" dirty="0">
                <a:solidFill>
                  <a:srgbClr val="FF0000"/>
                </a:solidFill>
              </a:rPr>
              <a:t>R</a:t>
            </a:r>
            <a:r>
              <a:rPr lang="en-GB" altLang="en-US" sz="2000" dirty="0"/>
              <a:t>etrieve, </a:t>
            </a:r>
          </a:p>
          <a:p>
            <a:pPr marL="0" indent="0" eaLnBrk="1" hangingPunct="1">
              <a:buNone/>
            </a:pPr>
            <a:r>
              <a:rPr lang="en-GB" altLang="en-US" sz="2000" dirty="0"/>
              <a:t>    </a:t>
            </a:r>
            <a:r>
              <a:rPr lang="en-GB" altLang="en-US" sz="2000" dirty="0">
                <a:solidFill>
                  <a:srgbClr val="FF0000"/>
                </a:solidFill>
              </a:rPr>
              <a:t>I</a:t>
            </a:r>
            <a:r>
              <a:rPr lang="en-GB" altLang="en-US" sz="2000" dirty="0"/>
              <a:t>nterpret &amp; </a:t>
            </a:r>
            <a:r>
              <a:rPr lang="en-GB" altLang="en-US" sz="2000" dirty="0">
                <a:solidFill>
                  <a:srgbClr val="FF0000"/>
                </a:solidFill>
              </a:rPr>
              <a:t>C</a:t>
            </a:r>
            <a:r>
              <a:rPr lang="en-GB" altLang="en-US" sz="2000" dirty="0"/>
              <a:t>hoice</a:t>
            </a:r>
            <a:r>
              <a:rPr lang="en-GB" altLang="en-US" sz="2000" dirty="0" smtClean="0"/>
              <a:t>.</a:t>
            </a:r>
          </a:p>
          <a:p>
            <a:pPr marL="0" indent="0" eaLnBrk="1" hangingPunct="1">
              <a:buNone/>
            </a:pPr>
            <a:endParaRPr lang="en-GB" altLang="en-US" sz="2000" dirty="0"/>
          </a:p>
          <a:p>
            <a:pPr eaLnBrk="1" hangingPunct="1">
              <a:buFont typeface="Wingdings" panose="05000000000000000000" pitchFamily="2" charset="2"/>
              <a:buChar char="v"/>
            </a:pPr>
            <a:r>
              <a:rPr lang="en-GB" altLang="en-US" sz="2000" dirty="0"/>
              <a:t>Developing higher order </a:t>
            </a:r>
          </a:p>
          <a:p>
            <a:pPr marL="0" indent="0" eaLnBrk="1" hangingPunct="1">
              <a:buNone/>
            </a:pPr>
            <a:r>
              <a:rPr lang="en-GB" altLang="en-US" sz="2000" dirty="0"/>
              <a:t>    reading </a:t>
            </a:r>
            <a:r>
              <a:rPr lang="en-GB" altLang="en-US" sz="2000" dirty="0" smtClean="0"/>
              <a:t>skills (Vocabulary, </a:t>
            </a:r>
          </a:p>
          <a:p>
            <a:pPr marL="0" indent="0" eaLnBrk="1" hangingPunct="1">
              <a:buNone/>
            </a:pPr>
            <a:r>
              <a:rPr lang="en-GB" altLang="en-US" sz="2000" dirty="0"/>
              <a:t> </a:t>
            </a:r>
            <a:r>
              <a:rPr lang="en-GB" altLang="en-US" sz="2000" dirty="0" smtClean="0"/>
              <a:t>   Inference, Prediction, Explanation, </a:t>
            </a:r>
          </a:p>
          <a:p>
            <a:pPr marL="0" indent="0" eaLnBrk="1" hangingPunct="1">
              <a:buNone/>
            </a:pPr>
            <a:r>
              <a:rPr lang="en-GB" altLang="en-US" sz="2000" dirty="0"/>
              <a:t> </a:t>
            </a:r>
            <a:r>
              <a:rPr lang="en-GB" altLang="en-US" sz="2000" dirty="0" smtClean="0"/>
              <a:t>   Retrieve and Summarise).</a:t>
            </a:r>
          </a:p>
          <a:p>
            <a:pPr marL="0" indent="0" eaLnBrk="1" hangingPunct="1">
              <a:buNone/>
            </a:pPr>
            <a:endParaRPr lang="en-GB" altLang="en-US" sz="2000" dirty="0"/>
          </a:p>
          <a:p>
            <a:pPr eaLnBrk="1" hangingPunct="1">
              <a:buFont typeface="Wingdings" panose="05000000000000000000" pitchFamily="2" charset="2"/>
              <a:buChar char="v"/>
            </a:pPr>
            <a:r>
              <a:rPr lang="en-GB" altLang="en-US" sz="2000" dirty="0" smtClean="0"/>
              <a:t>Class reader</a:t>
            </a:r>
          </a:p>
        </p:txBody>
      </p:sp>
      <p:pic>
        <p:nvPicPr>
          <p:cNvPr id="2" name="Picture 1"/>
          <p:cNvPicPr>
            <a:picLocks noChangeAspect="1"/>
          </p:cNvPicPr>
          <p:nvPr/>
        </p:nvPicPr>
        <p:blipFill>
          <a:blip r:embed="rId4"/>
          <a:stretch>
            <a:fillRect/>
          </a:stretch>
        </p:blipFill>
        <p:spPr>
          <a:xfrm>
            <a:off x="4860032" y="2132856"/>
            <a:ext cx="3932604" cy="3024336"/>
          </a:xfrm>
          <a:prstGeom prst="rect">
            <a:avLst/>
          </a:prstGeom>
        </p:spPr>
      </p:pic>
    </p:spTree>
    <p:extLst>
      <p:ext uri="{BB962C8B-B14F-4D97-AF65-F5344CB8AC3E}">
        <p14:creationId xmlns:p14="http://schemas.microsoft.com/office/powerpoint/2010/main" val="60976979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ueprint">
  <a:themeElements>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fontScheme name="Blueprint">
      <a:majorFont>
        <a:latin typeface="Tahoma"/>
        <a:ea typeface=""/>
        <a:cs typeface="Times New Roman"/>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ahoma" pitchFamily="34" charset="0"/>
            <a:cs typeface="Times New Roman" pitchFamily="18"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Designs\Blueprint.pot</Template>
  <TotalTime>2438</TotalTime>
  <Words>1003</Words>
  <Application>Microsoft Office PowerPoint</Application>
  <PresentationFormat>On-screen Show (4:3)</PresentationFormat>
  <Paragraphs>146</Paragraphs>
  <Slides>14</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Comic Sans MS</vt:lpstr>
      <vt:lpstr>Tahoma</vt:lpstr>
      <vt:lpstr>Times New Roman</vt:lpstr>
      <vt:lpstr>Wingdings</vt:lpstr>
      <vt:lpstr>Blueprint</vt:lpstr>
      <vt:lpstr>  Welcome to the  ‘Getting To Know Year 4’ Meeting 2020</vt:lpstr>
      <vt:lpstr>The Year 4 Team</vt:lpstr>
      <vt:lpstr>PowerPoint Presentation</vt:lpstr>
      <vt:lpstr>Mathematics</vt:lpstr>
      <vt:lpstr>PowerPoint Presentation</vt:lpstr>
      <vt:lpstr>An example of independent learning in maths </vt:lpstr>
      <vt:lpstr>Writing</vt:lpstr>
      <vt:lpstr>Reading</vt:lpstr>
      <vt:lpstr>Reading</vt:lpstr>
      <vt:lpstr>Speaking and Listening</vt:lpstr>
      <vt:lpstr>PowerPoint Presentation</vt:lpstr>
      <vt:lpstr> E-Safety</vt:lpstr>
      <vt:lpstr>PowerPoint Presentation</vt:lpstr>
      <vt:lpstr>PowerPoint Presentation</vt:lpstr>
    </vt:vector>
  </TitlesOfParts>
  <Company>PL5 4AA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chantaltillen</dc:creator>
  <cp:lastModifiedBy>Stuart Griggs</cp:lastModifiedBy>
  <cp:revision>125</cp:revision>
  <dcterms:created xsi:type="dcterms:W3CDTF">2008-11-09T17:37:18Z</dcterms:created>
  <dcterms:modified xsi:type="dcterms:W3CDTF">2020-09-24T15:41:56Z</dcterms:modified>
</cp:coreProperties>
</file>