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1.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4"/>
  </p:handoutMasterIdLst>
  <p:sldIdLst>
    <p:sldId id="256" r:id="rId2"/>
    <p:sldId id="257" r:id="rId3"/>
    <p:sldId id="260" r:id="rId4"/>
    <p:sldId id="258" r:id="rId5"/>
    <p:sldId id="259" r:id="rId6"/>
    <p:sldId id="261" r:id="rId7"/>
    <p:sldId id="262" r:id="rId8"/>
    <p:sldId id="263" r:id="rId9"/>
    <p:sldId id="264" r:id="rId10"/>
    <p:sldId id="266" r:id="rId11"/>
    <p:sldId id="267" r:id="rId12"/>
    <p:sldId id="268" r:id="rId13"/>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4"/>
  </p:normalViewPr>
  <p:slideViewPr>
    <p:cSldViewPr snapToGrid="0" snapToObjects="1">
      <p:cViewPr>
        <p:scale>
          <a:sx n="70" d="100"/>
          <a:sy n="70" d="100"/>
        </p:scale>
        <p:origin x="113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CE75B-AEAB-4743-A792-D88D9595D96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520CB1D-508B-464D-9455-F28B21DD3B71}">
      <dgm:prSet/>
      <dgm:spPr/>
      <dgm:t>
        <a:bodyPr/>
        <a:lstStyle/>
        <a:p>
          <a:r>
            <a:rPr lang="en-US"/>
            <a:t>Every Tuesday we plan to run a forest school session onsite at Elburton Primary School.</a:t>
          </a:r>
        </a:p>
      </dgm:t>
    </dgm:pt>
    <dgm:pt modelId="{A60637EC-52FA-421A-B617-6F3019977C04}" type="parTrans" cxnId="{9CDC1588-8B69-44AB-9D07-051F994DFF1B}">
      <dgm:prSet/>
      <dgm:spPr/>
      <dgm:t>
        <a:bodyPr/>
        <a:lstStyle/>
        <a:p>
          <a:endParaRPr lang="en-US"/>
        </a:p>
      </dgm:t>
    </dgm:pt>
    <dgm:pt modelId="{4B525B7F-B748-4E96-A4D8-4DE15B49492C}" type="sibTrans" cxnId="{9CDC1588-8B69-44AB-9D07-051F994DFF1B}">
      <dgm:prSet/>
      <dgm:spPr/>
      <dgm:t>
        <a:bodyPr/>
        <a:lstStyle/>
        <a:p>
          <a:endParaRPr lang="en-US"/>
        </a:p>
      </dgm:t>
    </dgm:pt>
    <dgm:pt modelId="{09F45A6D-B554-483C-8D36-84FC50CDC876}">
      <dgm:prSet/>
      <dgm:spPr/>
      <dgm:t>
        <a:bodyPr/>
        <a:lstStyle/>
        <a:p>
          <a:r>
            <a:rPr lang="en-US"/>
            <a:t>Ash class will do Forest School in the morning and Aspen in the afternoon session after lunch.</a:t>
          </a:r>
        </a:p>
      </dgm:t>
    </dgm:pt>
    <dgm:pt modelId="{74C5F4EF-C54D-4ECF-AC36-FF28BA0A88E5}" type="parTrans" cxnId="{86FFBA36-F190-4EFB-9952-F0306F4A1D66}">
      <dgm:prSet/>
      <dgm:spPr/>
      <dgm:t>
        <a:bodyPr/>
        <a:lstStyle/>
        <a:p>
          <a:endParaRPr lang="en-US"/>
        </a:p>
      </dgm:t>
    </dgm:pt>
    <dgm:pt modelId="{828774EC-799C-4D6A-9FE1-6C004E529356}" type="sibTrans" cxnId="{86FFBA36-F190-4EFB-9952-F0306F4A1D66}">
      <dgm:prSet/>
      <dgm:spPr/>
      <dgm:t>
        <a:bodyPr/>
        <a:lstStyle/>
        <a:p>
          <a:endParaRPr lang="en-US"/>
        </a:p>
      </dgm:t>
    </dgm:pt>
    <dgm:pt modelId="{A6C91585-4F4D-418A-8750-6123A4BF17EA}">
      <dgm:prSet/>
      <dgm:spPr/>
      <dgm:t>
        <a:bodyPr/>
        <a:lstStyle/>
        <a:p>
          <a:r>
            <a:rPr lang="en-US"/>
            <a:t>On forest school day your child will come into school in their forest school clothes. This is not an opportunity to wear mufti clothes, so please only wear suitable clothing and check the kit lists if you are unsure.</a:t>
          </a:r>
        </a:p>
      </dgm:t>
    </dgm:pt>
    <dgm:pt modelId="{5AA03CFA-480B-43A9-9441-02F0A73DAE27}" type="parTrans" cxnId="{FB3F3FFD-5E4A-4A45-98B7-482AB0688967}">
      <dgm:prSet/>
      <dgm:spPr/>
      <dgm:t>
        <a:bodyPr/>
        <a:lstStyle/>
        <a:p>
          <a:endParaRPr lang="en-US"/>
        </a:p>
      </dgm:t>
    </dgm:pt>
    <dgm:pt modelId="{DE43A370-7127-4C5D-BDBE-DD124DBB28C9}" type="sibTrans" cxnId="{FB3F3FFD-5E4A-4A45-98B7-482AB0688967}">
      <dgm:prSet/>
      <dgm:spPr/>
      <dgm:t>
        <a:bodyPr/>
        <a:lstStyle/>
        <a:p>
          <a:endParaRPr lang="en-US"/>
        </a:p>
      </dgm:t>
    </dgm:pt>
    <dgm:pt modelId="{F6342ECF-4567-4793-B19B-9265EBDDD2F0}">
      <dgm:prSet/>
      <dgm:spPr/>
      <dgm:t>
        <a:bodyPr/>
        <a:lstStyle/>
        <a:p>
          <a:r>
            <a:rPr lang="en-US" dirty="0"/>
            <a:t>Typically, your child will come into school in jogging bottoms or leggings, a fleece jumper and a t-shirt. Waterproofs can go in a backpack and be left on their peg. Wear comfortable trainers and bring along welly boots or sturdy walking boots that are named to remain under their peg until its time to go. </a:t>
          </a:r>
        </a:p>
      </dgm:t>
    </dgm:pt>
    <dgm:pt modelId="{1FB76E52-5177-4DB6-B07C-B57EA965A410}" type="parTrans" cxnId="{9C5146B9-2003-4755-A6A6-AA9AE9B5071E}">
      <dgm:prSet/>
      <dgm:spPr/>
      <dgm:t>
        <a:bodyPr/>
        <a:lstStyle/>
        <a:p>
          <a:endParaRPr lang="en-US"/>
        </a:p>
      </dgm:t>
    </dgm:pt>
    <dgm:pt modelId="{2555CFCE-5B73-4937-BE16-AA48F579006A}" type="sibTrans" cxnId="{9C5146B9-2003-4755-A6A6-AA9AE9B5071E}">
      <dgm:prSet/>
      <dgm:spPr/>
      <dgm:t>
        <a:bodyPr/>
        <a:lstStyle/>
        <a:p>
          <a:endParaRPr lang="en-US"/>
        </a:p>
      </dgm:t>
    </dgm:pt>
    <dgm:pt modelId="{AC8288E8-143C-6449-9E07-B0CF70B3BAA5}" type="pres">
      <dgm:prSet presAssocID="{962CE75B-AEAB-4743-A792-D88D9595D964}" presName="linear" presStyleCnt="0">
        <dgm:presLayoutVars>
          <dgm:animLvl val="lvl"/>
          <dgm:resizeHandles val="exact"/>
        </dgm:presLayoutVars>
      </dgm:prSet>
      <dgm:spPr/>
      <dgm:t>
        <a:bodyPr/>
        <a:lstStyle/>
        <a:p>
          <a:endParaRPr lang="en-US"/>
        </a:p>
      </dgm:t>
    </dgm:pt>
    <dgm:pt modelId="{FED36747-35E9-DB4A-A0CD-30567FBDEABC}" type="pres">
      <dgm:prSet presAssocID="{B520CB1D-508B-464D-9455-F28B21DD3B71}" presName="parentText" presStyleLbl="node1" presStyleIdx="0" presStyleCnt="4">
        <dgm:presLayoutVars>
          <dgm:chMax val="0"/>
          <dgm:bulletEnabled val="1"/>
        </dgm:presLayoutVars>
      </dgm:prSet>
      <dgm:spPr/>
      <dgm:t>
        <a:bodyPr/>
        <a:lstStyle/>
        <a:p>
          <a:endParaRPr lang="en-US"/>
        </a:p>
      </dgm:t>
    </dgm:pt>
    <dgm:pt modelId="{F9EB0195-AA3F-9C4A-89C5-8EADDBA37462}" type="pres">
      <dgm:prSet presAssocID="{4B525B7F-B748-4E96-A4D8-4DE15B49492C}" presName="spacer" presStyleCnt="0"/>
      <dgm:spPr/>
    </dgm:pt>
    <dgm:pt modelId="{3E575F8B-42A1-6045-A345-FC06859806DE}" type="pres">
      <dgm:prSet presAssocID="{09F45A6D-B554-483C-8D36-84FC50CDC876}" presName="parentText" presStyleLbl="node1" presStyleIdx="1" presStyleCnt="4">
        <dgm:presLayoutVars>
          <dgm:chMax val="0"/>
          <dgm:bulletEnabled val="1"/>
        </dgm:presLayoutVars>
      </dgm:prSet>
      <dgm:spPr/>
      <dgm:t>
        <a:bodyPr/>
        <a:lstStyle/>
        <a:p>
          <a:endParaRPr lang="en-US"/>
        </a:p>
      </dgm:t>
    </dgm:pt>
    <dgm:pt modelId="{F9B13F10-C142-DC45-B956-3583B767C0F6}" type="pres">
      <dgm:prSet presAssocID="{828774EC-799C-4D6A-9FE1-6C004E529356}" presName="spacer" presStyleCnt="0"/>
      <dgm:spPr/>
    </dgm:pt>
    <dgm:pt modelId="{9E0B5FBD-DD34-3445-9EF6-01C4123DCA88}" type="pres">
      <dgm:prSet presAssocID="{A6C91585-4F4D-418A-8750-6123A4BF17EA}" presName="parentText" presStyleLbl="node1" presStyleIdx="2" presStyleCnt="4">
        <dgm:presLayoutVars>
          <dgm:chMax val="0"/>
          <dgm:bulletEnabled val="1"/>
        </dgm:presLayoutVars>
      </dgm:prSet>
      <dgm:spPr/>
      <dgm:t>
        <a:bodyPr/>
        <a:lstStyle/>
        <a:p>
          <a:endParaRPr lang="en-US"/>
        </a:p>
      </dgm:t>
    </dgm:pt>
    <dgm:pt modelId="{914079BD-1633-EB48-A243-83D74491006C}" type="pres">
      <dgm:prSet presAssocID="{DE43A370-7127-4C5D-BDBE-DD124DBB28C9}" presName="spacer" presStyleCnt="0"/>
      <dgm:spPr/>
    </dgm:pt>
    <dgm:pt modelId="{D4A83873-58F3-574C-A904-772180D4D141}" type="pres">
      <dgm:prSet presAssocID="{F6342ECF-4567-4793-B19B-9265EBDDD2F0}" presName="parentText" presStyleLbl="node1" presStyleIdx="3" presStyleCnt="4">
        <dgm:presLayoutVars>
          <dgm:chMax val="0"/>
          <dgm:bulletEnabled val="1"/>
        </dgm:presLayoutVars>
      </dgm:prSet>
      <dgm:spPr/>
      <dgm:t>
        <a:bodyPr/>
        <a:lstStyle/>
        <a:p>
          <a:endParaRPr lang="en-US"/>
        </a:p>
      </dgm:t>
    </dgm:pt>
  </dgm:ptLst>
  <dgm:cxnLst>
    <dgm:cxn modelId="{86FFBA36-F190-4EFB-9952-F0306F4A1D66}" srcId="{962CE75B-AEAB-4743-A792-D88D9595D964}" destId="{09F45A6D-B554-483C-8D36-84FC50CDC876}" srcOrd="1" destOrd="0" parTransId="{74C5F4EF-C54D-4ECF-AC36-FF28BA0A88E5}" sibTransId="{828774EC-799C-4D6A-9FE1-6C004E529356}"/>
    <dgm:cxn modelId="{FB3F3FFD-5E4A-4A45-98B7-482AB0688967}" srcId="{962CE75B-AEAB-4743-A792-D88D9595D964}" destId="{A6C91585-4F4D-418A-8750-6123A4BF17EA}" srcOrd="2" destOrd="0" parTransId="{5AA03CFA-480B-43A9-9441-02F0A73DAE27}" sibTransId="{DE43A370-7127-4C5D-BDBE-DD124DBB28C9}"/>
    <dgm:cxn modelId="{B21C6B6F-196D-1342-9A25-19DB8FE33776}" type="presOf" srcId="{09F45A6D-B554-483C-8D36-84FC50CDC876}" destId="{3E575F8B-42A1-6045-A345-FC06859806DE}" srcOrd="0" destOrd="0" presId="urn:microsoft.com/office/officeart/2005/8/layout/vList2"/>
    <dgm:cxn modelId="{9CDC1588-8B69-44AB-9D07-051F994DFF1B}" srcId="{962CE75B-AEAB-4743-A792-D88D9595D964}" destId="{B520CB1D-508B-464D-9455-F28B21DD3B71}" srcOrd="0" destOrd="0" parTransId="{A60637EC-52FA-421A-B617-6F3019977C04}" sibTransId="{4B525B7F-B748-4E96-A4D8-4DE15B49492C}"/>
    <dgm:cxn modelId="{6698D5FB-2738-D34F-8414-BCBEF42E888F}" type="presOf" srcId="{F6342ECF-4567-4793-B19B-9265EBDDD2F0}" destId="{D4A83873-58F3-574C-A904-772180D4D141}" srcOrd="0" destOrd="0" presId="urn:microsoft.com/office/officeart/2005/8/layout/vList2"/>
    <dgm:cxn modelId="{8150BE0B-14F7-1C49-9FC5-DBE588D04267}" type="presOf" srcId="{A6C91585-4F4D-418A-8750-6123A4BF17EA}" destId="{9E0B5FBD-DD34-3445-9EF6-01C4123DCA88}" srcOrd="0" destOrd="0" presId="urn:microsoft.com/office/officeart/2005/8/layout/vList2"/>
    <dgm:cxn modelId="{9C5146B9-2003-4755-A6A6-AA9AE9B5071E}" srcId="{962CE75B-AEAB-4743-A792-D88D9595D964}" destId="{F6342ECF-4567-4793-B19B-9265EBDDD2F0}" srcOrd="3" destOrd="0" parTransId="{1FB76E52-5177-4DB6-B07C-B57EA965A410}" sibTransId="{2555CFCE-5B73-4937-BE16-AA48F579006A}"/>
    <dgm:cxn modelId="{291FAF3A-D021-6245-9F42-B4E639D91C23}" type="presOf" srcId="{B520CB1D-508B-464D-9455-F28B21DD3B71}" destId="{FED36747-35E9-DB4A-A0CD-30567FBDEABC}" srcOrd="0" destOrd="0" presId="urn:microsoft.com/office/officeart/2005/8/layout/vList2"/>
    <dgm:cxn modelId="{9A08ADA1-4EFE-C24B-9EB5-1F175AF84EA7}" type="presOf" srcId="{962CE75B-AEAB-4743-A792-D88D9595D964}" destId="{AC8288E8-143C-6449-9E07-B0CF70B3BAA5}" srcOrd="0" destOrd="0" presId="urn:microsoft.com/office/officeart/2005/8/layout/vList2"/>
    <dgm:cxn modelId="{DF1E3872-C736-594C-94BC-368CD7B3B620}" type="presParOf" srcId="{AC8288E8-143C-6449-9E07-B0CF70B3BAA5}" destId="{FED36747-35E9-DB4A-A0CD-30567FBDEABC}" srcOrd="0" destOrd="0" presId="urn:microsoft.com/office/officeart/2005/8/layout/vList2"/>
    <dgm:cxn modelId="{3402C32F-3BFD-5E4C-96F2-EEF2AAC25A89}" type="presParOf" srcId="{AC8288E8-143C-6449-9E07-B0CF70B3BAA5}" destId="{F9EB0195-AA3F-9C4A-89C5-8EADDBA37462}" srcOrd="1" destOrd="0" presId="urn:microsoft.com/office/officeart/2005/8/layout/vList2"/>
    <dgm:cxn modelId="{D98889F9-EB82-844C-BC14-69B9A939634E}" type="presParOf" srcId="{AC8288E8-143C-6449-9E07-B0CF70B3BAA5}" destId="{3E575F8B-42A1-6045-A345-FC06859806DE}" srcOrd="2" destOrd="0" presId="urn:microsoft.com/office/officeart/2005/8/layout/vList2"/>
    <dgm:cxn modelId="{49A2CFF9-321A-DC4E-B915-E041D685C472}" type="presParOf" srcId="{AC8288E8-143C-6449-9E07-B0CF70B3BAA5}" destId="{F9B13F10-C142-DC45-B956-3583B767C0F6}" srcOrd="3" destOrd="0" presId="urn:microsoft.com/office/officeart/2005/8/layout/vList2"/>
    <dgm:cxn modelId="{275F13BC-E351-7D40-BDEA-AAE34B055966}" type="presParOf" srcId="{AC8288E8-143C-6449-9E07-B0CF70B3BAA5}" destId="{9E0B5FBD-DD34-3445-9EF6-01C4123DCA88}" srcOrd="4" destOrd="0" presId="urn:microsoft.com/office/officeart/2005/8/layout/vList2"/>
    <dgm:cxn modelId="{DD6044F9-233E-8544-94D3-1A086F3F04E2}" type="presParOf" srcId="{AC8288E8-143C-6449-9E07-B0CF70B3BAA5}" destId="{914079BD-1633-EB48-A243-83D74491006C}" srcOrd="5" destOrd="0" presId="urn:microsoft.com/office/officeart/2005/8/layout/vList2"/>
    <dgm:cxn modelId="{DF57CC33-70C5-FC42-ADE4-DF446C4700A7}" type="presParOf" srcId="{AC8288E8-143C-6449-9E07-B0CF70B3BAA5}" destId="{D4A83873-58F3-574C-A904-772180D4D14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36747-35E9-DB4A-A0CD-30567FBDEABC}">
      <dsp:nvSpPr>
        <dsp:cNvPr id="0" name=""/>
        <dsp:cNvSpPr/>
      </dsp:nvSpPr>
      <dsp:spPr>
        <a:xfrm>
          <a:off x="0" y="537326"/>
          <a:ext cx="6263640" cy="10751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Every Tuesday we plan to run a forest school session onsite at Elburton Primary School.</a:t>
          </a:r>
        </a:p>
      </dsp:txBody>
      <dsp:txXfrm>
        <a:off x="52482" y="589808"/>
        <a:ext cx="6158676" cy="970144"/>
      </dsp:txXfrm>
    </dsp:sp>
    <dsp:sp modelId="{3E575F8B-42A1-6045-A345-FC06859806DE}">
      <dsp:nvSpPr>
        <dsp:cNvPr id="0" name=""/>
        <dsp:cNvSpPr/>
      </dsp:nvSpPr>
      <dsp:spPr>
        <a:xfrm>
          <a:off x="0" y="1655635"/>
          <a:ext cx="6263640" cy="107510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Ash class will do Forest School in the morning and Aspen in the afternoon session after lunch.</a:t>
          </a:r>
        </a:p>
      </dsp:txBody>
      <dsp:txXfrm>
        <a:off x="52482" y="1708117"/>
        <a:ext cx="6158676" cy="970144"/>
      </dsp:txXfrm>
    </dsp:sp>
    <dsp:sp modelId="{9E0B5FBD-DD34-3445-9EF6-01C4123DCA88}">
      <dsp:nvSpPr>
        <dsp:cNvPr id="0" name=""/>
        <dsp:cNvSpPr/>
      </dsp:nvSpPr>
      <dsp:spPr>
        <a:xfrm>
          <a:off x="0" y="2773944"/>
          <a:ext cx="6263640" cy="107510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a:t>On forest school day your child will come into school in their forest school clothes. This is not an opportunity to wear mufti clothes, so please only wear suitable clothing and check the kit lists if you are unsure.</a:t>
          </a:r>
        </a:p>
      </dsp:txBody>
      <dsp:txXfrm>
        <a:off x="52482" y="2826426"/>
        <a:ext cx="6158676" cy="970144"/>
      </dsp:txXfrm>
    </dsp:sp>
    <dsp:sp modelId="{D4A83873-58F3-574C-A904-772180D4D141}">
      <dsp:nvSpPr>
        <dsp:cNvPr id="0" name=""/>
        <dsp:cNvSpPr/>
      </dsp:nvSpPr>
      <dsp:spPr>
        <a:xfrm>
          <a:off x="0" y="3892252"/>
          <a:ext cx="6263640" cy="107510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a:t>Typically, your child will come into school in jogging bottoms or leggings, a fleece jumper and a t-shirt. Waterproofs can go in a backpack and be left on their peg. Wear comfortable trainers and bring along welly boots or sturdy walking boots that are named to remain under their peg until its time to go. </a:t>
          </a:r>
        </a:p>
      </dsp:txBody>
      <dsp:txXfrm>
        <a:off x="52482" y="3944734"/>
        <a:ext cx="6158676" cy="9701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FFA253A7-94E2-4F58-BE1F-B88F3459B797}" type="datetimeFigureOut">
              <a:rPr lang="en-GB" smtClean="0"/>
              <a:t>19/10/2021</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93A54551-A1DD-453F-BCE3-7CCC3E9410D0}" type="slidenum">
              <a:rPr lang="en-GB" smtClean="0"/>
              <a:t>‹#›</a:t>
            </a:fld>
            <a:endParaRPr lang="en-GB"/>
          </a:p>
        </p:txBody>
      </p:sp>
    </p:spTree>
    <p:extLst>
      <p:ext uri="{BB962C8B-B14F-4D97-AF65-F5344CB8AC3E}">
        <p14:creationId xmlns:p14="http://schemas.microsoft.com/office/powerpoint/2010/main" val="4349282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E8E4-90A6-2249-BA1D-742DD6A645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7C8DE0-3699-7141-B065-7E6E7AB79D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F937EC-AA4A-D742-978F-DFFC057D2E71}"/>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FC341502-F263-B742-9960-746FE7156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CA632-0016-8647-A194-B672945A8315}"/>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2385447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8AC2-D98A-294C-97CC-91238F4DDAA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D2E780-0AB0-AE40-8857-C2263B88E7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272F5D-6C8A-0948-B7CE-E8E031323397}"/>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AE335308-7093-6049-862E-AD829AF3C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1342B-6C6F-2B49-81C0-030EF976DB9B}"/>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59782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99399-B6BD-BE4E-B66F-22A92D5094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5DFA2F-59E2-6143-883E-8E0A6BEA67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171E10-03FA-1743-B1E3-E94E0BA1F7FA}"/>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28067787-7618-C74A-BDB9-44C506D45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01781-D871-1144-B592-79DB748E4CD3}"/>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83166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AC69-E594-F641-8AC7-44D5D7C7DD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E08D74-27B0-4348-ACAC-EF9D62196F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B6BDA-7726-4946-A8CD-AC6F8732AC17}"/>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B728A501-434F-F648-80E3-48A4DCAF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61BB2-83FC-7745-8B26-66726D5635E5}"/>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979828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FD68-1413-B84B-9671-06BC29FE926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EA61DC-B229-2C45-BD7D-F2C845EB2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05A9D4-28A1-AD4F-A41A-38AFF8193AB9}"/>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F539AF5A-EBFD-8647-A134-0D6743908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D5C3C-A118-7F4A-A845-238F76F1C76E}"/>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155684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BB0B-5E85-5D4A-A025-E469CEFCE26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7F85B6-952C-1B40-A3BE-76DB8FD6C2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EFCA424-46BF-A046-B449-2F8E940BA2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406F4A-38D4-C94D-9CF8-23F6F02FE849}"/>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6" name="Footer Placeholder 5">
            <a:extLst>
              <a:ext uri="{FF2B5EF4-FFF2-40B4-BE49-F238E27FC236}">
                <a16:creationId xmlns:a16="http://schemas.microsoft.com/office/drawing/2014/main" id="{00AC33C7-A226-974A-A107-65E356683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F6146-58F6-8647-A1E9-10CBEF1DE45A}"/>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37238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C086-812B-AE4B-8C54-6307762CD81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1F55B0-C258-FB44-BF40-FD12756E68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0364491-6F50-4E43-8F41-F31EEC8BCD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823083-FAE8-2C40-BD64-1EE4C5A80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9B882A-C3CE-BE41-90A7-1DDF3FAB8AA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BE36A2F-D175-AF43-A1B4-1E2B0C96B9EB}"/>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8" name="Footer Placeholder 7">
            <a:extLst>
              <a:ext uri="{FF2B5EF4-FFF2-40B4-BE49-F238E27FC236}">
                <a16:creationId xmlns:a16="http://schemas.microsoft.com/office/drawing/2014/main" id="{9FFF2B6B-16BA-284B-97BA-6EC7815908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944E8-BD37-B545-BBB9-20364F544A32}"/>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04858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2D28-F9AA-C449-908C-53B70ECC3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11741F6-4457-3545-9623-24C3C6EA9309}"/>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4" name="Footer Placeholder 3">
            <a:extLst>
              <a:ext uri="{FF2B5EF4-FFF2-40B4-BE49-F238E27FC236}">
                <a16:creationId xmlns:a16="http://schemas.microsoft.com/office/drawing/2014/main" id="{2D926020-062D-004B-A8A6-44B31E932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82987D-3BAB-EF49-839C-042534ECC7F4}"/>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485254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CABEF-699B-4446-A533-9773EDB0B59D}"/>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3" name="Footer Placeholder 2">
            <a:extLst>
              <a:ext uri="{FF2B5EF4-FFF2-40B4-BE49-F238E27FC236}">
                <a16:creationId xmlns:a16="http://schemas.microsoft.com/office/drawing/2014/main" id="{DD0A61B4-B6C5-014C-982A-477729A296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38AC4-EE13-4945-91AE-CD911ED3AE02}"/>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14542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3CF2-7EBB-4247-88C9-9DDCB34111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F35205B-261B-2C47-BEF5-BB3CCF2D5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6D105F-6FCA-7240-A904-2C6C32EFC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9F4CEA-7C00-8145-B11F-FA9896FC60C6}"/>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6" name="Footer Placeholder 5">
            <a:extLst>
              <a:ext uri="{FF2B5EF4-FFF2-40B4-BE49-F238E27FC236}">
                <a16:creationId xmlns:a16="http://schemas.microsoft.com/office/drawing/2014/main" id="{6B771A90-5BB3-3045-851E-8B908ABAA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709AF-096B-5048-BE7D-77368D3B1B5F}"/>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54371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95BE-1EC3-2B4E-9860-F9FAA45E18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63F6D2E-51C7-9B43-8CE8-CC1F4E3DA8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C29683-A56C-184B-8450-F6656A68E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ECE355-D550-124A-89C1-14F1D40D68BF}"/>
              </a:ext>
            </a:extLst>
          </p:cNvPr>
          <p:cNvSpPr>
            <a:spLocks noGrp="1"/>
          </p:cNvSpPr>
          <p:nvPr>
            <p:ph type="dt" sz="half" idx="10"/>
          </p:nvPr>
        </p:nvSpPr>
        <p:spPr/>
        <p:txBody>
          <a:bodyPr/>
          <a:lstStyle/>
          <a:p>
            <a:fld id="{CC306F76-429B-6549-B715-00293192C988}" type="datetimeFigureOut">
              <a:rPr lang="en-US" smtClean="0"/>
              <a:t>10/19/2021</a:t>
            </a:fld>
            <a:endParaRPr lang="en-US"/>
          </a:p>
        </p:txBody>
      </p:sp>
      <p:sp>
        <p:nvSpPr>
          <p:cNvPr id="6" name="Footer Placeholder 5">
            <a:extLst>
              <a:ext uri="{FF2B5EF4-FFF2-40B4-BE49-F238E27FC236}">
                <a16:creationId xmlns:a16="http://schemas.microsoft.com/office/drawing/2014/main" id="{81660EF4-90E6-AF48-A4B0-8372AFAF4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65E1E-54A0-C348-8516-F8A6C0D0EF11}"/>
              </a:ext>
            </a:extLst>
          </p:cNvPr>
          <p:cNvSpPr>
            <a:spLocks noGrp="1"/>
          </p:cNvSpPr>
          <p:nvPr>
            <p:ph type="sldNum" sz="quarter" idx="12"/>
          </p:nvPr>
        </p:nvSpPr>
        <p:spPr/>
        <p:txBody>
          <a:bodyPr/>
          <a:lstStyle/>
          <a:p>
            <a:fld id="{971AB0E8-2D0B-A74D-B760-24B8EC60848B}" type="slidenum">
              <a:rPr lang="en-US" smtClean="0"/>
              <a:t>‹#›</a:t>
            </a:fld>
            <a:endParaRPr lang="en-US"/>
          </a:p>
        </p:txBody>
      </p:sp>
    </p:spTree>
    <p:extLst>
      <p:ext uri="{BB962C8B-B14F-4D97-AF65-F5344CB8AC3E}">
        <p14:creationId xmlns:p14="http://schemas.microsoft.com/office/powerpoint/2010/main" val="318206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A60E4-4A4B-9940-B949-B8D445ECF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DAD07F-5CFE-4442-AB55-5D47FA448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B7CEE5-F832-D348-80AD-4660DB428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06F76-429B-6549-B715-00293192C988}" type="datetimeFigureOut">
              <a:rPr lang="en-US" smtClean="0"/>
              <a:t>10/19/2021</a:t>
            </a:fld>
            <a:endParaRPr lang="en-US"/>
          </a:p>
        </p:txBody>
      </p:sp>
      <p:sp>
        <p:nvSpPr>
          <p:cNvPr id="5" name="Footer Placeholder 4">
            <a:extLst>
              <a:ext uri="{FF2B5EF4-FFF2-40B4-BE49-F238E27FC236}">
                <a16:creationId xmlns:a16="http://schemas.microsoft.com/office/drawing/2014/main" id="{2D660608-05FF-A045-9733-56F992863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B729E7-49F4-A947-84C4-D7E2352E1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AB0E8-2D0B-A74D-B760-24B8EC60848B}" type="slidenum">
              <a:rPr lang="en-US" smtClean="0"/>
              <a:t>‹#›</a:t>
            </a:fld>
            <a:endParaRPr lang="en-US"/>
          </a:p>
        </p:txBody>
      </p:sp>
    </p:spTree>
    <p:extLst>
      <p:ext uri="{BB962C8B-B14F-4D97-AF65-F5344CB8AC3E}">
        <p14:creationId xmlns:p14="http://schemas.microsoft.com/office/powerpoint/2010/main" val="276613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8b2vC-ecUuU" TargetMode="External"/><Relationship Id="rId2" Type="http://schemas.openxmlformats.org/officeDocument/2006/relationships/hyperlink" Target="https://www.youtube.com/watch?v=Jkiij9dJfcw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5DBD11C-5FBC-4758-8903-5C526A8A2F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B3152-CA54-EF4D-AC55-FE54630CB57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latin typeface="DilleniaUPC" panose="020B0604020202020204" pitchFamily="34" charset="0"/>
                <a:cs typeface="DilleniaUPC" panose="020B0604020202020204" pitchFamily="34" charset="0"/>
              </a:rPr>
              <a:t>Forest School</a:t>
            </a:r>
          </a:p>
        </p:txBody>
      </p:sp>
    </p:spTree>
    <p:extLst>
      <p:ext uri="{BB962C8B-B14F-4D97-AF65-F5344CB8AC3E}">
        <p14:creationId xmlns:p14="http://schemas.microsoft.com/office/powerpoint/2010/main" val="3466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umn Leaves">
            <a:extLst>
              <a:ext uri="{FF2B5EF4-FFF2-40B4-BE49-F238E27FC236}">
                <a16:creationId xmlns:a16="http://schemas.microsoft.com/office/drawing/2014/main" id="{C891C7DA-3C8B-468A-8DB3-26B7332CD5FE}"/>
              </a:ext>
            </a:extLst>
          </p:cNvPr>
          <p:cNvPicPr>
            <a:picLocks noChangeAspect="1"/>
          </p:cNvPicPr>
          <p:nvPr/>
        </p:nvPicPr>
        <p:blipFill rotWithShape="1">
          <a:blip r:embed="rId2"/>
          <a:srcRect t="9536" b="6194"/>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D7C58A-9BBF-1A44-BD98-7BAFD0E90F70}"/>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When will Forest School take place? </a:t>
            </a:r>
            <a:br>
              <a:rPr lang="en-US" sz="5200" dirty="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269518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CD8FBC-0032-E145-A2CC-03DAE8956E6C}"/>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When will forest school take place? </a:t>
            </a:r>
          </a:p>
        </p:txBody>
      </p:sp>
      <p:graphicFrame>
        <p:nvGraphicFramePr>
          <p:cNvPr id="5" name="Content Placeholder 2">
            <a:extLst>
              <a:ext uri="{FF2B5EF4-FFF2-40B4-BE49-F238E27FC236}">
                <a16:creationId xmlns:a16="http://schemas.microsoft.com/office/drawing/2014/main" id="{68C0451C-B793-479E-B456-A5703E710806}"/>
              </a:ext>
            </a:extLst>
          </p:cNvPr>
          <p:cNvGraphicFramePr>
            <a:graphicFrameLocks noGrp="1"/>
          </p:cNvGraphicFramePr>
          <p:nvPr>
            <p:ph idx="1"/>
            <p:extLst>
              <p:ext uri="{D42A27DB-BD31-4B8C-83A1-F6EECF244321}">
                <p14:modId xmlns:p14="http://schemas.microsoft.com/office/powerpoint/2010/main" val="373108275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84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64B6-0561-4248-AECE-A35DE0EBC690}"/>
              </a:ext>
            </a:extLst>
          </p:cNvPr>
          <p:cNvSpPr>
            <a:spLocks noGrp="1"/>
          </p:cNvSpPr>
          <p:nvPr>
            <p:ph type="title"/>
          </p:nvPr>
        </p:nvSpPr>
        <p:spPr>
          <a:xfrm>
            <a:off x="4965430" y="629268"/>
            <a:ext cx="6586491" cy="1286160"/>
          </a:xfrm>
        </p:spPr>
        <p:txBody>
          <a:bodyPr anchor="b">
            <a:normAutofit fontScale="90000"/>
          </a:bodyPr>
          <a:lstStyle/>
          <a:p>
            <a:r>
              <a:rPr lang="en-US" dirty="0"/>
              <a:t>Forest School site at Elburton </a:t>
            </a:r>
          </a:p>
        </p:txBody>
      </p:sp>
      <p:sp>
        <p:nvSpPr>
          <p:cNvPr id="9" name="Content Placeholder 8">
            <a:extLst>
              <a:ext uri="{FF2B5EF4-FFF2-40B4-BE49-F238E27FC236}">
                <a16:creationId xmlns:a16="http://schemas.microsoft.com/office/drawing/2014/main" id="{820ABBAE-5035-4AD4-A279-D39A67C98F28}"/>
              </a:ext>
            </a:extLst>
          </p:cNvPr>
          <p:cNvSpPr>
            <a:spLocks noGrp="1"/>
          </p:cNvSpPr>
          <p:nvPr>
            <p:ph idx="1"/>
          </p:nvPr>
        </p:nvSpPr>
        <p:spPr>
          <a:xfrm>
            <a:off x="4965431" y="2438400"/>
            <a:ext cx="6586489" cy="3785419"/>
          </a:xfrm>
        </p:spPr>
        <p:txBody>
          <a:bodyPr>
            <a:normAutofit lnSpcReduction="10000"/>
          </a:bodyPr>
          <a:lstStyle/>
          <a:p>
            <a:r>
              <a:rPr lang="en-US" sz="2000" dirty="0"/>
              <a:t>At our site we have a mixture of native and non-native trees that will provide a wonderful base for forest school learning.</a:t>
            </a:r>
          </a:p>
          <a:p>
            <a:r>
              <a:rPr lang="en-US" sz="2000" dirty="0"/>
              <a:t>Safety of the children on the site is paramount and we have thoroughly risk assessed that area to make sure it is safe.</a:t>
            </a:r>
          </a:p>
          <a:p>
            <a:r>
              <a:rPr lang="en-US" sz="2000" dirty="0"/>
              <a:t>Just like in the woodland environment our children will be on an open area and we have 4 staff to manage the session safely.</a:t>
            </a:r>
          </a:p>
          <a:p>
            <a:r>
              <a:rPr lang="en-US" sz="2000" dirty="0"/>
              <a:t>The children will quickly learn the boundaries of the site to ensure they engage safely in each session. </a:t>
            </a:r>
          </a:p>
          <a:p>
            <a:r>
              <a:rPr lang="en-US" sz="2000" dirty="0"/>
              <a:t>If you would like to volunteer to be part of our regular forest school sessions, please speak with </a:t>
            </a:r>
            <a:r>
              <a:rPr lang="en-US" sz="2000" dirty="0" err="1"/>
              <a:t>Mr’s</a:t>
            </a:r>
            <a:r>
              <a:rPr lang="en-US" sz="2000" dirty="0"/>
              <a:t> Churchill.</a:t>
            </a:r>
          </a:p>
          <a:p>
            <a:endParaRPr lang="en-US" sz="2000" dirty="0"/>
          </a:p>
        </p:txBody>
      </p:sp>
      <p:pic>
        <p:nvPicPr>
          <p:cNvPr id="5" name="Content Placeholder 4" descr="A picture containing tree, outdoor, plant, conifer&#10;&#10;Description automatically generated">
            <a:extLst>
              <a:ext uri="{FF2B5EF4-FFF2-40B4-BE49-F238E27FC236}">
                <a16:creationId xmlns:a16="http://schemas.microsoft.com/office/drawing/2014/main" id="{8B314E1C-EB3D-8F48-851C-F8012FC1D8E8}"/>
              </a:ext>
            </a:extLst>
          </p:cNvPr>
          <p:cNvPicPr>
            <a:picLocks noChangeAspect="1"/>
          </p:cNvPicPr>
          <p:nvPr/>
        </p:nvPicPr>
        <p:blipFill rotWithShape="1">
          <a:blip r:embed="rId2"/>
          <a:srcRect b="9875"/>
          <a:stretch/>
        </p:blipFill>
        <p:spPr>
          <a:xfrm rot="5400000">
            <a:off x="-1111204" y="1111204"/>
            <a:ext cx="6858000" cy="4635591"/>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18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252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24A09B-713F-43FC-AB6E-B880839685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B91AB35-C3B4-4B70-B3DD-13D63B7DA23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23402A-936B-6F42-91F5-D0487C3BF224}"/>
              </a:ext>
            </a:extLst>
          </p:cNvPr>
          <p:cNvSpPr/>
          <p:nvPr/>
        </p:nvSpPr>
        <p:spPr>
          <a:xfrm>
            <a:off x="6096000" y="639763"/>
            <a:ext cx="5459413" cy="5378450"/>
          </a:xfrm>
          <a:prstGeom prst="rect">
            <a:avLst/>
          </a:prstGeom>
        </p:spPr>
        <p:txBody>
          <a:bodyPr wrap="square" anchor="t">
            <a:normAutofit/>
          </a:bodyPr>
          <a:lstStyle/>
          <a:p>
            <a:pPr>
              <a:lnSpc>
                <a:spcPct val="90000"/>
              </a:lnSpc>
              <a:spcAft>
                <a:spcPts val="600"/>
              </a:spcAft>
            </a:pPr>
            <a:r>
              <a:rPr lang="en-GB" sz="1300" b="1" dirty="0"/>
              <a:t>Forest school is underpinned through six principles as noted by the nationally recognised organisation of The Forest School Association. They are </a:t>
            </a:r>
          </a:p>
          <a:p>
            <a:pPr>
              <a:lnSpc>
                <a:spcPct val="90000"/>
              </a:lnSpc>
              <a:spcAft>
                <a:spcPts val="600"/>
              </a:spcAft>
            </a:pPr>
            <a:endParaRPr lang="en-GB" sz="1300" b="1" dirty="0">
              <a:solidFill>
                <a:schemeClr val="bg1"/>
              </a:solidFill>
            </a:endParaRPr>
          </a:p>
          <a:p>
            <a:pPr>
              <a:lnSpc>
                <a:spcPct val="90000"/>
              </a:lnSpc>
              <a:spcAft>
                <a:spcPts val="600"/>
              </a:spcAft>
            </a:pPr>
            <a:r>
              <a:rPr lang="en-GB" sz="1300" b="1" dirty="0"/>
              <a:t>Principle 1: Forest School is a long-term process of frequent and regular sessions in a woodland or natural environment, rather than a one-off visit. Planning, adaptation, observations and reviewing are integral elements of Forest School. </a:t>
            </a:r>
          </a:p>
          <a:p>
            <a:pPr>
              <a:lnSpc>
                <a:spcPct val="90000"/>
              </a:lnSpc>
              <a:spcAft>
                <a:spcPts val="600"/>
              </a:spcAft>
            </a:pPr>
            <a:r>
              <a:rPr lang="en-GB" sz="1300" b="1" dirty="0"/>
              <a:t>Principle 2: Forest School takes place in a woodland or natural wooded environment to support the development of a relationship between the learner and the natural world.</a:t>
            </a:r>
          </a:p>
          <a:p>
            <a:pPr>
              <a:lnSpc>
                <a:spcPct val="90000"/>
              </a:lnSpc>
              <a:spcAft>
                <a:spcPts val="600"/>
              </a:spcAft>
            </a:pPr>
            <a:r>
              <a:rPr lang="en-GB" sz="1300" b="1" dirty="0"/>
              <a:t>Principle 3: Forest School aims to promote the holistic development of all those involved, fostering resilient, confident, independent and creative learners</a:t>
            </a:r>
          </a:p>
          <a:p>
            <a:pPr>
              <a:lnSpc>
                <a:spcPct val="90000"/>
              </a:lnSpc>
              <a:spcAft>
                <a:spcPts val="600"/>
              </a:spcAft>
            </a:pPr>
            <a:r>
              <a:rPr lang="en-GB" sz="1300" b="1" dirty="0"/>
              <a:t>Principle 4: Forest School offers learners the opportunity to take supported risks appropriate to the environment and to themselves.</a:t>
            </a:r>
          </a:p>
          <a:p>
            <a:pPr>
              <a:lnSpc>
                <a:spcPct val="90000"/>
              </a:lnSpc>
              <a:spcAft>
                <a:spcPts val="600"/>
              </a:spcAft>
            </a:pPr>
            <a:r>
              <a:rPr lang="en-GB" sz="1300" b="1" dirty="0"/>
              <a:t>Principle 5: Forest School is run by qualified Forest School practitioners who continuously maintain and develop their professional practice.</a:t>
            </a:r>
          </a:p>
          <a:p>
            <a:pPr>
              <a:lnSpc>
                <a:spcPct val="90000"/>
              </a:lnSpc>
              <a:spcAft>
                <a:spcPts val="600"/>
              </a:spcAft>
            </a:pPr>
            <a:r>
              <a:rPr lang="en-GB" sz="1300" b="1" dirty="0"/>
              <a:t>Principle 6: Forest School uses a range of learner-centred processes to create a community for development and learning</a:t>
            </a:r>
          </a:p>
          <a:p>
            <a:pPr>
              <a:lnSpc>
                <a:spcPct val="90000"/>
              </a:lnSpc>
              <a:spcAft>
                <a:spcPts val="600"/>
              </a:spcAft>
            </a:pPr>
            <a:r>
              <a:rPr lang="en-GB" sz="1300" b="1" dirty="0">
                <a:solidFill>
                  <a:schemeClr val="bg1"/>
                </a:solidFill>
                <a:highlight>
                  <a:srgbClr val="C0C0C0"/>
                </a:highlight>
              </a:rPr>
              <a:t> </a:t>
            </a:r>
            <a:endParaRPr lang="en-US" sz="1300" dirty="0">
              <a:solidFill>
                <a:srgbClr val="0563C1"/>
              </a:solidFill>
              <a:hlinkClick r:id="rId2">
                <a:extLst>
                  <a:ext uri="{A12FA001-AC4F-418D-AE19-62706E023703}">
                    <ahyp:hlinkClr xmlns:ahyp="http://schemas.microsoft.com/office/drawing/2018/hyperlinkcolor" xmlns="" val="tx"/>
                  </a:ext>
                </a:extLst>
              </a:hlinkClick>
            </a:endParaRPr>
          </a:p>
          <a:p>
            <a:pPr>
              <a:lnSpc>
                <a:spcPct val="90000"/>
              </a:lnSpc>
              <a:spcAft>
                <a:spcPts val="600"/>
              </a:spcAft>
            </a:pPr>
            <a:r>
              <a:rPr lang="en-US" sz="1300" dirty="0">
                <a:solidFill>
                  <a:srgbClr val="0563C1"/>
                </a:solidFill>
                <a:hlinkClick r:id="rId2">
                  <a:extLst>
                    <a:ext uri="{A12FA001-AC4F-418D-AE19-62706E023703}">
                      <ahyp:hlinkClr xmlns:ahyp="http://schemas.microsoft.com/office/drawing/2018/hyperlinkcolor" xmlns="" val="tx"/>
                    </a:ext>
                  </a:extLst>
                </a:hlinkClick>
              </a:rPr>
              <a:t>https://www.youtube.com/watch?v=Jkiij9dJfcwn</a:t>
            </a:r>
            <a:endParaRPr lang="en-US" sz="1300" dirty="0">
              <a:solidFill>
                <a:schemeClr val="bg1"/>
              </a:solidFill>
            </a:endParaRPr>
          </a:p>
          <a:p>
            <a:pPr>
              <a:lnSpc>
                <a:spcPct val="90000"/>
              </a:lnSpc>
              <a:spcAft>
                <a:spcPts val="600"/>
              </a:spcAft>
            </a:pPr>
            <a:r>
              <a:rPr lang="en-US" sz="1300" dirty="0">
                <a:solidFill>
                  <a:schemeClr val="bg1"/>
                </a:solidFill>
              </a:rPr>
              <a:t>  </a:t>
            </a:r>
          </a:p>
        </p:txBody>
      </p:sp>
      <p:sp>
        <p:nvSpPr>
          <p:cNvPr id="10" name="Rectangle 9">
            <a:extLst>
              <a:ext uri="{FF2B5EF4-FFF2-40B4-BE49-F238E27FC236}">
                <a16:creationId xmlns:a16="http://schemas.microsoft.com/office/drawing/2014/main" id="{46A94755-B681-3243-B28A-36502CE7C982}"/>
              </a:ext>
            </a:extLst>
          </p:cNvPr>
          <p:cNvSpPr/>
          <p:nvPr/>
        </p:nvSpPr>
        <p:spPr>
          <a:xfrm>
            <a:off x="6096000" y="6086475"/>
            <a:ext cx="5459413" cy="131763"/>
          </a:xfrm>
          <a:prstGeom prst="rect">
            <a:avLst/>
          </a:prstGeom>
        </p:spPr>
        <p:txBody>
          <a:bodyPr wrap="square" anchor="t">
            <a:normAutofit fontScale="47500" lnSpcReduction="20000"/>
          </a:bodyPr>
          <a:lstStyle/>
          <a:p>
            <a:pPr>
              <a:lnSpc>
                <a:spcPct val="90000"/>
              </a:lnSpc>
              <a:spcAft>
                <a:spcPts val="600"/>
              </a:spcAft>
            </a:pPr>
            <a:r>
              <a:rPr lang="en-US" sz="700">
                <a:solidFill>
                  <a:schemeClr val="bg1"/>
                </a:solidFill>
                <a:hlinkClick r:id="rId3">
                  <a:extLst>
                    <a:ext uri="{A12FA001-AC4F-418D-AE19-62706E023703}">
                      <ahyp:hlinkClr xmlns:ahyp="http://schemas.microsoft.com/office/drawing/2018/hyperlinkcolor" xmlns="" val="tx"/>
                    </a:ext>
                  </a:extLst>
                </a:hlinkClick>
              </a:rPr>
              <a:t>https://www.youtube.com/watch?v=8b2vC-ecUuU</a:t>
            </a:r>
            <a:r>
              <a:rPr lang="en-US" sz="700">
                <a:solidFill>
                  <a:schemeClr val="bg1"/>
                </a:solidFill>
              </a:rPr>
              <a:t>   </a:t>
            </a:r>
          </a:p>
        </p:txBody>
      </p:sp>
      <p:sp>
        <p:nvSpPr>
          <p:cNvPr id="2" name="Title 1">
            <a:extLst>
              <a:ext uri="{FF2B5EF4-FFF2-40B4-BE49-F238E27FC236}">
                <a16:creationId xmlns:a16="http://schemas.microsoft.com/office/drawing/2014/main" id="{24966A9D-67F8-C046-A981-D49A723D5D35}"/>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a:solidFill>
                  <a:srgbClr val="FFFFFF"/>
                </a:solidFill>
                <a:latin typeface="+mj-lt"/>
                <a:ea typeface="+mj-ea"/>
                <a:cs typeface="+mj-cs"/>
              </a:rPr>
              <a:t>What is Forest School?</a:t>
            </a:r>
          </a:p>
        </p:txBody>
      </p:sp>
    </p:spTree>
    <p:extLst>
      <p:ext uri="{BB962C8B-B14F-4D97-AF65-F5344CB8AC3E}">
        <p14:creationId xmlns:p14="http://schemas.microsoft.com/office/powerpoint/2010/main" val="2046101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370D-0633-CC42-958E-B1025A0522B3}"/>
              </a:ext>
            </a:extLst>
          </p:cNvPr>
          <p:cNvSpPr>
            <a:spLocks noGrp="1"/>
          </p:cNvSpPr>
          <p:nvPr>
            <p:ph type="title"/>
          </p:nvPr>
        </p:nvSpPr>
        <p:spPr/>
        <p:txBody>
          <a:bodyPr/>
          <a:lstStyle/>
          <a:p>
            <a:r>
              <a:rPr lang="en-US" dirty="0"/>
              <a:t>Forest School in Action….</a:t>
            </a:r>
            <a:r>
              <a:rPr lang="en-US" sz="2000" dirty="0"/>
              <a:t>a typical session </a:t>
            </a:r>
            <a:endParaRPr lang="en-US" dirty="0"/>
          </a:p>
        </p:txBody>
      </p:sp>
      <p:sp>
        <p:nvSpPr>
          <p:cNvPr id="3" name="Content Placeholder 2">
            <a:extLst>
              <a:ext uri="{FF2B5EF4-FFF2-40B4-BE49-F238E27FC236}">
                <a16:creationId xmlns:a16="http://schemas.microsoft.com/office/drawing/2014/main" id="{92ABA190-70C4-BF4A-99F6-8EE9461ADD15}"/>
              </a:ext>
            </a:extLst>
          </p:cNvPr>
          <p:cNvSpPr>
            <a:spLocks noGrp="1"/>
          </p:cNvSpPr>
          <p:nvPr>
            <p:ph idx="1"/>
          </p:nvPr>
        </p:nvSpPr>
        <p:spPr>
          <a:xfrm>
            <a:off x="1676400" y="4496636"/>
            <a:ext cx="10515600" cy="4351338"/>
          </a:xfrm>
        </p:spPr>
        <p:txBody>
          <a:bodyPr/>
          <a:lstStyle/>
          <a:p>
            <a:endParaRPr lang="en-US" dirty="0"/>
          </a:p>
          <a:p>
            <a:endParaRPr lang="en-US" dirty="0"/>
          </a:p>
        </p:txBody>
      </p:sp>
      <p:sp>
        <p:nvSpPr>
          <p:cNvPr id="6" name="Rectangle 5">
            <a:extLst>
              <a:ext uri="{FF2B5EF4-FFF2-40B4-BE49-F238E27FC236}">
                <a16:creationId xmlns:a16="http://schemas.microsoft.com/office/drawing/2014/main" id="{E2ECA69A-ABFA-F340-ABB8-F89C8BD3FE15}"/>
              </a:ext>
            </a:extLst>
          </p:cNvPr>
          <p:cNvSpPr>
            <a:spLocks noChangeArrowheads="1"/>
          </p:cNvSpPr>
          <p:nvPr/>
        </p:nvSpPr>
        <p:spPr bwMode="auto">
          <a:xfrm>
            <a:off x="736633" y="1803136"/>
            <a:ext cx="96647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Journey Sticks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Exploring our local woods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Did you know? Aborigines in Australia and Native Americans are said to have used journey sticks to tell stories about their travels.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2">
            <a:extLst>
              <a:ext uri="{FF2B5EF4-FFF2-40B4-BE49-F238E27FC236}">
                <a16:creationId xmlns:a16="http://schemas.microsoft.com/office/drawing/2014/main" id="{DB808B6E-A292-0A44-A91C-E53B2E80F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56094"/>
            <a:ext cx="4648200" cy="2616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033BDE6-6992-1A4A-BD42-E33275BDDB3B}"/>
              </a:ext>
            </a:extLst>
          </p:cNvPr>
          <p:cNvSpPr>
            <a:spLocks noChangeArrowheads="1"/>
          </p:cNvSpPr>
          <p:nvPr/>
        </p:nvSpPr>
        <p:spPr bwMode="auto">
          <a:xfrm>
            <a:off x="338306" y="4971145"/>
            <a:ext cx="1185369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week at forest school we have explored journey sticks. Journey sticks can encourage children to get to know their local woodland and develop a deeper understanding of a journey.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reminded the children of the countryside code, we discussed how the artefacts they find must be objects they find on the ground rather than picking living plants and all wildlife must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remain in the woods too. We had a special bag to collect any litter we found. All these aspects support the countryside code.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talked about where our journey started so the children had good understanding of the journey beginning. We searched for artefacts near the start to remind us of that part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journey. Some children looked at the big beech tree. We asked the children, “Can we attach the big tree to our sticks”….they laughed!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decided that we would take rubbings of artefacts that couldn’t be attached. We also used technology to capture images of badger sets, big logs and interesting woodland objects.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When we saw a white van in the woods, we used label tags to have a go at scribing. We sounded out </a:t>
            </a:r>
            <a:r>
              <a:rPr kumimoji="0" lang="en-US" altLang="en-US" sz="1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v,a,n</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then blended to make the word van. Our last encounter in the woods was a very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old beech tree.  We used this opportunity to see how many children could hold hands all the way around the tree trunk. We counted together starting at 0 and ending in 20! Our session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ended with a hot chocolate and a snack. We used this quiet time to reflect on the morning in the woods……</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205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anual override of the alt attribute">
            <a:extLst>
              <a:ext uri="{FF2B5EF4-FFF2-40B4-BE49-F238E27FC236}">
                <a16:creationId xmlns:a16="http://schemas.microsoft.com/office/drawing/2014/main" id="{05BC9679-D8AA-804A-99F0-6FB368CF87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7" r="7362" b="-2"/>
          <a:stretch/>
        </p:blipFill>
        <p:spPr bwMode="auto">
          <a:xfrm>
            <a:off x="1" y="1"/>
            <a:ext cx="2970465" cy="3383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descr="Fire Blanket">
            <a:extLst>
              <a:ext uri="{FF2B5EF4-FFF2-40B4-BE49-F238E27FC236}">
                <a16:creationId xmlns:a16="http://schemas.microsoft.com/office/drawing/2014/main" id="{CE6833C1-5462-9D42-BC65-A1F6EFC4C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4" r="6321" b="-7"/>
          <a:stretch/>
        </p:blipFill>
        <p:spPr bwMode="auto">
          <a:xfrm>
            <a:off x="3072956" y="10"/>
            <a:ext cx="2970465"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vy Duty Campfire Grill">
            <a:extLst>
              <a:ext uri="{FF2B5EF4-FFF2-40B4-BE49-F238E27FC236}">
                <a16:creationId xmlns:a16="http://schemas.microsoft.com/office/drawing/2014/main" id="{B4DC1AC8-F7A0-AE49-94D8-F4317651D4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32" r="5624" b="-7"/>
          <a:stretch/>
        </p:blipFill>
        <p:spPr bwMode="auto">
          <a:xfrm>
            <a:off x="6145909"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ual override of the alt attribute">
            <a:extLst>
              <a:ext uri="{FF2B5EF4-FFF2-40B4-BE49-F238E27FC236}">
                <a16:creationId xmlns:a16="http://schemas.microsoft.com/office/drawing/2014/main" id="{12738BD0-1D1E-6A4B-A9B6-13E5CB6181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7" r="2183" b="-2"/>
          <a:stretch/>
        </p:blipFill>
        <p:spPr bwMode="auto">
          <a:xfrm>
            <a:off x="9220200"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ATAP Portable Tap">
            <a:extLst>
              <a:ext uri="{FF2B5EF4-FFF2-40B4-BE49-F238E27FC236}">
                <a16:creationId xmlns:a16="http://schemas.microsoft.com/office/drawing/2014/main" id="{6CF718DB-85A0-AB42-8ABB-45F899EEC7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15" r="6492" b="7"/>
          <a:stretch/>
        </p:blipFill>
        <p:spPr bwMode="auto">
          <a:xfrm>
            <a:off x="-1017" y="3474720"/>
            <a:ext cx="2970465" cy="338328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manual override of the alt attribute">
            <a:extLst>
              <a:ext uri="{FF2B5EF4-FFF2-40B4-BE49-F238E27FC236}">
                <a16:creationId xmlns:a16="http://schemas.microsoft.com/office/drawing/2014/main" id="{EA8FA84B-7B78-0041-ABEB-10F90F8BF3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02" r="-2" b="-2"/>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manual override of the alt attribute">
            <a:extLst>
              <a:ext uri="{FF2B5EF4-FFF2-40B4-BE49-F238E27FC236}">
                <a16:creationId xmlns:a16="http://schemas.microsoft.com/office/drawing/2014/main" id="{CCD5FE32-D9AB-0F4E-A19D-892A5321F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1634" y="3474719"/>
            <a:ext cx="3058566" cy="338327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7740FC7-27F2-F14B-AB43-7AB9547CD402}"/>
              </a:ext>
            </a:extLst>
          </p:cNvPr>
          <p:cNvSpPr>
            <a:spLocks noGrp="1"/>
          </p:cNvSpPr>
          <p:nvPr>
            <p:ph type="title"/>
          </p:nvPr>
        </p:nvSpPr>
        <p:spPr/>
        <p:txBody>
          <a:bodyPr/>
          <a:lstStyle/>
          <a:p>
            <a:endParaRPr lang="en-US" dirty="0"/>
          </a:p>
        </p:txBody>
      </p:sp>
      <p:sp>
        <p:nvSpPr>
          <p:cNvPr id="9" name="TextBox 8">
            <a:extLst>
              <a:ext uri="{FF2B5EF4-FFF2-40B4-BE49-F238E27FC236}">
                <a16:creationId xmlns:a16="http://schemas.microsoft.com/office/drawing/2014/main" id="{FE5881AF-A3EC-8D41-A71D-1F9C01D970E6}"/>
              </a:ext>
            </a:extLst>
          </p:cNvPr>
          <p:cNvSpPr txBox="1"/>
          <p:nvPr/>
        </p:nvSpPr>
        <p:spPr>
          <a:xfrm>
            <a:off x="9235925" y="4018548"/>
            <a:ext cx="2940354" cy="2308324"/>
          </a:xfrm>
          <a:prstGeom prst="rect">
            <a:avLst/>
          </a:prstGeom>
          <a:noFill/>
        </p:spPr>
        <p:txBody>
          <a:bodyPr wrap="square" rtlCol="0">
            <a:spAutoFit/>
          </a:bodyPr>
          <a:lstStyle/>
          <a:p>
            <a:r>
              <a:rPr lang="en-US" dirty="0"/>
              <a:t>Some of the tools and </a:t>
            </a:r>
          </a:p>
          <a:p>
            <a:r>
              <a:rPr lang="en-US" dirty="0"/>
              <a:t>equipment that we use  during </a:t>
            </a:r>
          </a:p>
          <a:p>
            <a:r>
              <a:rPr lang="en-US" dirty="0"/>
              <a:t>a typical forest school session.</a:t>
            </a:r>
          </a:p>
          <a:p>
            <a:r>
              <a:rPr lang="en-US" dirty="0"/>
              <a:t>All tools are used safely and </a:t>
            </a:r>
          </a:p>
          <a:p>
            <a:r>
              <a:rPr lang="en-US" dirty="0"/>
              <a:t>Are appropriately risk assessed.</a:t>
            </a:r>
          </a:p>
        </p:txBody>
      </p:sp>
    </p:spTree>
    <p:extLst>
      <p:ext uri="{BB962C8B-B14F-4D97-AF65-F5344CB8AC3E}">
        <p14:creationId xmlns:p14="http://schemas.microsoft.com/office/powerpoint/2010/main" val="14722762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313E-F06F-2749-8DE3-719DEEA790EA}"/>
              </a:ext>
            </a:extLst>
          </p:cNvPr>
          <p:cNvSpPr>
            <a:spLocks noGrp="1"/>
          </p:cNvSpPr>
          <p:nvPr>
            <p:ph type="title"/>
          </p:nvPr>
        </p:nvSpPr>
        <p:spPr>
          <a:xfrm>
            <a:off x="3092116" y="365125"/>
            <a:ext cx="5209673" cy="1325563"/>
          </a:xfrm>
        </p:spPr>
        <p:txBody>
          <a:bodyPr/>
          <a:lstStyle/>
          <a:p>
            <a:r>
              <a:rPr lang="en-US" dirty="0">
                <a:highlight>
                  <a:srgbClr val="C0C0C0"/>
                </a:highlight>
              </a:rPr>
              <a:t>Forest School Sessions</a:t>
            </a:r>
            <a:endParaRPr lang="en-US" sz="2000" dirty="0">
              <a:highlight>
                <a:srgbClr val="C0C0C0"/>
              </a:highlight>
            </a:endParaRPr>
          </a:p>
        </p:txBody>
      </p:sp>
      <p:sp>
        <p:nvSpPr>
          <p:cNvPr id="3" name="Content Placeholder 2">
            <a:extLst>
              <a:ext uri="{FF2B5EF4-FFF2-40B4-BE49-F238E27FC236}">
                <a16:creationId xmlns:a16="http://schemas.microsoft.com/office/drawing/2014/main" id="{0233B62E-C222-5749-A334-1EB9FA78CE9C}"/>
              </a:ext>
            </a:extLst>
          </p:cNvPr>
          <p:cNvSpPr>
            <a:spLocks noGrp="1"/>
          </p:cNvSpPr>
          <p:nvPr>
            <p:ph idx="1"/>
          </p:nvPr>
        </p:nvSpPr>
        <p:spPr>
          <a:xfrm>
            <a:off x="838200" y="1943553"/>
            <a:ext cx="10515600" cy="6492875"/>
          </a:xfrm>
        </p:spPr>
        <p:txBody>
          <a:bodyPr>
            <a:normAutofit/>
          </a:bodyPr>
          <a:lstStyle/>
          <a:p>
            <a:pPr marL="0" indent="0" algn="ctr">
              <a:buNone/>
            </a:pPr>
            <a:endParaRPr lang="en-US" dirty="0">
              <a:solidFill>
                <a:schemeClr val="bg1"/>
              </a:solidFill>
              <a:highlight>
                <a:srgbClr val="808000"/>
              </a:highlight>
            </a:endParaRPr>
          </a:p>
          <a:p>
            <a:pPr marL="0" indent="0" algn="ctr">
              <a:buNone/>
            </a:pPr>
            <a:endParaRPr lang="en-US" sz="1800" dirty="0">
              <a:highlight>
                <a:srgbClr val="C0C0C0"/>
              </a:highlight>
            </a:endParaRPr>
          </a:p>
          <a:p>
            <a:pPr marL="0" indent="0" algn="ctr">
              <a:buNone/>
            </a:pPr>
            <a:endParaRPr lang="en-US" sz="1800" dirty="0">
              <a:highlight>
                <a:srgbClr val="C0C0C0"/>
              </a:highlight>
            </a:endParaRPr>
          </a:p>
          <a:p>
            <a:pPr marL="0" indent="0" algn="ctr">
              <a:buNone/>
            </a:pPr>
            <a:endParaRPr lang="en-US" sz="1800" dirty="0">
              <a:highlight>
                <a:srgbClr val="C0C0C0"/>
              </a:highlight>
            </a:endParaRPr>
          </a:p>
          <a:p>
            <a:pPr marL="0" indent="0" algn="ctr">
              <a:buNone/>
            </a:pPr>
            <a:endParaRPr lang="en-US" sz="1800" dirty="0">
              <a:highlight>
                <a:srgbClr val="C0C0C0"/>
              </a:highlight>
            </a:endParaRPr>
          </a:p>
          <a:p>
            <a:pPr marL="0" indent="0" algn="ctr">
              <a:buNone/>
            </a:pPr>
            <a:endParaRPr lang="en-US" sz="1800" dirty="0">
              <a:highlight>
                <a:srgbClr val="C0C0C0"/>
              </a:highlight>
            </a:endParaRPr>
          </a:p>
          <a:p>
            <a:pPr marL="0" indent="0" algn="ctr">
              <a:buNone/>
            </a:pPr>
            <a:r>
              <a:rPr lang="en-US" sz="1800" dirty="0">
                <a:highlight>
                  <a:srgbClr val="C0C0C0"/>
                </a:highlight>
              </a:rPr>
              <a:t>My name is </a:t>
            </a:r>
            <a:r>
              <a:rPr lang="en-US" sz="1800" dirty="0" err="1" smtClean="0">
                <a:highlight>
                  <a:srgbClr val="C0C0C0"/>
                </a:highlight>
              </a:rPr>
              <a:t>Mrs</a:t>
            </a:r>
            <a:r>
              <a:rPr lang="en-US" sz="1800" dirty="0" smtClean="0">
                <a:highlight>
                  <a:srgbClr val="C0C0C0"/>
                </a:highlight>
              </a:rPr>
              <a:t> </a:t>
            </a:r>
            <a:r>
              <a:rPr lang="en-US" sz="1800" dirty="0">
                <a:highlight>
                  <a:srgbClr val="C0C0C0"/>
                </a:highlight>
              </a:rPr>
              <a:t>Oldroyd I am part of the foundation team as a HLTA, I am a qualified and experienced forest school leader. I’ve been teaching and leading forest school sessions for about 7 years. Forest school sessions are a wonderful experience for all those who participate. </a:t>
            </a:r>
            <a:r>
              <a:rPr lang="en-GB" sz="1800" dirty="0">
                <a:highlight>
                  <a:srgbClr val="C0C0C0"/>
                </a:highlight>
              </a:rPr>
              <a:t>Forest School is a unique approach consisting of regular sessions in our wooded environment throughout the year that will give the children at Elburton an increased contact with, and knowledge of, the natural world. The ethos and process of Forest School enables the holistic personal development of our young learners and benefits their physical and mental wellbeing. We believe that our Forest School sessions help children develop their oracy and communication skills, social relationships and physical confidence.</a:t>
            </a:r>
            <a:r>
              <a:rPr lang="en-GB" dirty="0">
                <a:highlight>
                  <a:srgbClr val="808000"/>
                </a:highlight>
              </a:rPr>
              <a:t> </a:t>
            </a:r>
            <a:endParaRPr lang="en-US" dirty="0">
              <a:highlight>
                <a:srgbClr val="808000"/>
              </a:highlight>
            </a:endParaRPr>
          </a:p>
        </p:txBody>
      </p:sp>
    </p:spTree>
    <p:extLst>
      <p:ext uri="{BB962C8B-B14F-4D97-AF65-F5344CB8AC3E}">
        <p14:creationId xmlns:p14="http://schemas.microsoft.com/office/powerpoint/2010/main" val="3802711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ree, outdoor, plant, area&#10;&#10;Description automatically generated">
            <a:extLst>
              <a:ext uri="{FF2B5EF4-FFF2-40B4-BE49-F238E27FC236}">
                <a16:creationId xmlns:a16="http://schemas.microsoft.com/office/drawing/2014/main" id="{409DA5A3-933F-3348-B99D-BCCA9DD88ED0}"/>
              </a:ext>
            </a:extLst>
          </p:cNvPr>
          <p:cNvPicPr>
            <a:picLocks noChangeAspect="1"/>
          </p:cNvPicPr>
          <p:nvPr/>
        </p:nvPicPr>
        <p:blipFill rotWithShape="1">
          <a:blip r:embed="rId2"/>
          <a:srcRect b="5436"/>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FC6C92-AED2-AF41-A8FE-EF5CEBE666E4}"/>
              </a:ext>
            </a:extLst>
          </p:cNvPr>
          <p:cNvSpPr>
            <a:spLocks noGrp="1"/>
          </p:cNvSpPr>
          <p:nvPr>
            <p:ph type="title"/>
          </p:nvPr>
        </p:nvSpPr>
        <p:spPr>
          <a:xfrm>
            <a:off x="838200" y="365125"/>
            <a:ext cx="3822189" cy="1899912"/>
          </a:xfrm>
        </p:spPr>
        <p:txBody>
          <a:bodyPr>
            <a:normAutofit/>
          </a:bodyPr>
          <a:lstStyle/>
          <a:p>
            <a:r>
              <a:rPr lang="en-US" sz="4000"/>
              <a:t>Forest School in all weathers….</a:t>
            </a:r>
          </a:p>
        </p:txBody>
      </p:sp>
      <p:sp>
        <p:nvSpPr>
          <p:cNvPr id="13" name="Content Placeholder 12">
            <a:extLst>
              <a:ext uri="{FF2B5EF4-FFF2-40B4-BE49-F238E27FC236}">
                <a16:creationId xmlns:a16="http://schemas.microsoft.com/office/drawing/2014/main" id="{6826E7EA-42E2-4664-B156-F035BE0DA85A}"/>
              </a:ext>
            </a:extLst>
          </p:cNvPr>
          <p:cNvSpPr>
            <a:spLocks noGrp="1"/>
          </p:cNvSpPr>
          <p:nvPr>
            <p:ph idx="1"/>
          </p:nvPr>
        </p:nvSpPr>
        <p:spPr>
          <a:xfrm>
            <a:off x="838200" y="2434201"/>
            <a:ext cx="3822189" cy="3742762"/>
          </a:xfrm>
        </p:spPr>
        <p:txBody>
          <a:bodyPr>
            <a:normAutofit lnSpcReduction="10000"/>
          </a:bodyPr>
          <a:lstStyle/>
          <a:p>
            <a:r>
              <a:rPr lang="en-US" sz="2000" dirty="0"/>
              <a:t>We will go out in all weathers, the only exception is high winds</a:t>
            </a:r>
          </a:p>
          <a:p>
            <a:r>
              <a:rPr lang="en-US" sz="2000" dirty="0"/>
              <a:t>That means clothing must be be correct to help keep every child comfortable</a:t>
            </a:r>
          </a:p>
          <a:p>
            <a:r>
              <a:rPr lang="en-US" sz="2000" dirty="0"/>
              <a:t>We will always try to make every session enjoyable but weather and poor clothing can affect their enjoyment</a:t>
            </a:r>
          </a:p>
          <a:p>
            <a:r>
              <a:rPr lang="en-US" sz="2000" dirty="0"/>
              <a:t>If appropriate we will make a fire to keep everyone warm and provide a warm drink of squash, soup or hot chocolate</a:t>
            </a:r>
          </a:p>
        </p:txBody>
      </p:sp>
    </p:spTree>
    <p:extLst>
      <p:ext uri="{BB962C8B-B14F-4D97-AF65-F5344CB8AC3E}">
        <p14:creationId xmlns:p14="http://schemas.microsoft.com/office/powerpoint/2010/main" val="3684368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A1473A6-3F22-483E-8A30-80B9D2B145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A1375E3-3E53-4D75-BAB7-E5929BFCB2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4564097-FD35-4441-A8DA-A2821A5B37F1}"/>
              </a:ext>
            </a:extLst>
          </p:cNvPr>
          <p:cNvSpPr>
            <a:spLocks noGrp="1"/>
          </p:cNvSpPr>
          <p:nvPr>
            <p:ph type="title"/>
          </p:nvPr>
        </p:nvSpPr>
        <p:spPr>
          <a:xfrm>
            <a:off x="1098468" y="885651"/>
            <a:ext cx="3229803" cy="4624603"/>
          </a:xfrm>
        </p:spPr>
        <p:txBody>
          <a:bodyPr>
            <a:normAutofit/>
          </a:bodyPr>
          <a:lstStyle/>
          <a:p>
            <a:r>
              <a:rPr lang="en-US">
                <a:solidFill>
                  <a:srgbClr val="FFFFFF"/>
                </a:solidFill>
              </a:rPr>
              <a:t>Kit List  </a:t>
            </a:r>
            <a:br>
              <a:rPr lang="en-US">
                <a:solidFill>
                  <a:srgbClr val="FFFFFF"/>
                </a:solidFill>
              </a:rPr>
            </a:br>
            <a:r>
              <a:rPr lang="en-US">
                <a:solidFill>
                  <a:srgbClr val="FFFFFF"/>
                </a:solidFill>
              </a:rPr>
              <a:t>Covering all seasons….  </a:t>
            </a:r>
            <a:br>
              <a:rPr lang="en-US">
                <a:solidFill>
                  <a:srgbClr val="FFFFFF"/>
                </a:solidFill>
              </a:rPr>
            </a:br>
            <a:r>
              <a:rPr lang="en-US">
                <a:solidFill>
                  <a:srgbClr val="FFFFFF"/>
                </a:solidFill>
              </a:rPr>
              <a:t>WINTER</a:t>
            </a:r>
          </a:p>
        </p:txBody>
      </p:sp>
      <p:sp>
        <p:nvSpPr>
          <p:cNvPr id="24" name="Content Placeholder 2">
            <a:extLst>
              <a:ext uri="{FF2B5EF4-FFF2-40B4-BE49-F238E27FC236}">
                <a16:creationId xmlns:a16="http://schemas.microsoft.com/office/drawing/2014/main" id="{C6377870-74BC-F74A-AEB8-F7C92F3528F4}"/>
              </a:ext>
            </a:extLst>
          </p:cNvPr>
          <p:cNvSpPr>
            <a:spLocks noGrp="1"/>
          </p:cNvSpPr>
          <p:nvPr>
            <p:ph idx="1"/>
          </p:nvPr>
        </p:nvSpPr>
        <p:spPr>
          <a:xfrm>
            <a:off x="4978708" y="885651"/>
            <a:ext cx="6525220" cy="4616849"/>
          </a:xfrm>
        </p:spPr>
        <p:txBody>
          <a:bodyPr anchor="ctr">
            <a:normAutofit/>
          </a:bodyPr>
          <a:lstStyle/>
          <a:p>
            <a:r>
              <a:rPr lang="en-GB" sz="1300" b="1" cap="all"/>
              <a:t>WHAT TO WEAR IN WINTER</a:t>
            </a:r>
          </a:p>
          <a:p>
            <a:r>
              <a:rPr lang="en-GB" sz="1300"/>
              <a:t>Waterproofs that your child can put on easily or with a little support….practise trying them on.</a:t>
            </a:r>
          </a:p>
          <a:p>
            <a:r>
              <a:rPr lang="en-GB" sz="1300"/>
              <a:t>Base layer - thermals</a:t>
            </a:r>
          </a:p>
          <a:p>
            <a:r>
              <a:rPr lang="en-GB" sz="1300"/>
              <a:t>Next bottom layer - fleece or other warm tracksuit bottoms</a:t>
            </a:r>
          </a:p>
          <a:p>
            <a:r>
              <a:rPr lang="en-GB" sz="1300"/>
              <a:t>First top layer - long sleeve t-shirt or thin jumper</a:t>
            </a:r>
          </a:p>
          <a:p>
            <a:r>
              <a:rPr lang="en-GB" sz="1300"/>
              <a:t>Second top layer - fleece jumper</a:t>
            </a:r>
          </a:p>
          <a:p>
            <a:r>
              <a:rPr lang="en-GB" sz="1300"/>
              <a:t>Third top layer - fleece jacket</a:t>
            </a:r>
          </a:p>
          <a:p>
            <a:r>
              <a:rPr lang="en-GB" sz="1300"/>
              <a:t>Neck scarf</a:t>
            </a:r>
          </a:p>
          <a:p>
            <a:r>
              <a:rPr lang="en-GB" sz="1300"/>
              <a:t>Hat and gloves (please name these as they can be tricky to sort at the end of the day)</a:t>
            </a:r>
          </a:p>
          <a:p>
            <a:r>
              <a:rPr lang="en-GB" sz="1300"/>
              <a:t>Two pairs of socks, one thin pair and one thick warm pair, always pack a spare dry pair in their bookbag. Sticky name labels on socks are a must!</a:t>
            </a:r>
          </a:p>
          <a:p>
            <a:r>
              <a:rPr lang="en-GB" sz="1300"/>
              <a:t>Snow boots or sturdy warm outdoor boots, welly boots are ok for winter, but they must have two pairs of socks on. Trainers are not suitable and can get wet very quickly. Please name all welly boots with initials on the inside or a sticky name label. </a:t>
            </a:r>
          </a:p>
          <a:p>
            <a:endParaRPr lang="en-US" sz="1300"/>
          </a:p>
        </p:txBody>
      </p:sp>
    </p:spTree>
    <p:extLst>
      <p:ext uri="{BB962C8B-B14F-4D97-AF65-F5344CB8AC3E}">
        <p14:creationId xmlns:p14="http://schemas.microsoft.com/office/powerpoint/2010/main" val="1551041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264BFD-360D-430E-B593-7BC0D00FBD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4538145-ACBA-40C0-AFBD-DE742723D5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36" name="Rectangle 35">
              <a:extLst>
                <a:ext uri="{FF2B5EF4-FFF2-40B4-BE49-F238E27FC236}">
                  <a16:creationId xmlns:a16="http://schemas.microsoft.com/office/drawing/2014/main" id="{7BAD3960-6DE9-4457-8083-F6FFBD58D7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37" name="Rectangle 36">
              <a:extLst>
                <a:ext uri="{FF2B5EF4-FFF2-40B4-BE49-F238E27FC236}">
                  <a16:creationId xmlns:a16="http://schemas.microsoft.com/office/drawing/2014/main" id="{F3F5E368-26F9-408D-9C1D-D007FCE0C2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BACB0839-0532-E447-9BF0-1521C30815E6}"/>
              </a:ext>
            </a:extLst>
          </p:cNvPr>
          <p:cNvSpPr>
            <a:spLocks noGrp="1"/>
          </p:cNvSpPr>
          <p:nvPr>
            <p:ph type="title"/>
          </p:nvPr>
        </p:nvSpPr>
        <p:spPr>
          <a:xfrm>
            <a:off x="765051" y="662400"/>
            <a:ext cx="4516505" cy="1492132"/>
          </a:xfrm>
        </p:spPr>
        <p:txBody>
          <a:bodyPr vert="horz" lIns="91440" tIns="45720" rIns="91440" bIns="45720" rtlCol="0" anchor="t">
            <a:normAutofit fontScale="90000"/>
          </a:bodyPr>
          <a:lstStyle/>
          <a:p>
            <a:r>
              <a:rPr lang="en-US" sz="4100" dirty="0"/>
              <a:t>Kit List  Covering all season’s SPRING/AUTUMN</a:t>
            </a:r>
          </a:p>
        </p:txBody>
      </p:sp>
      <p:sp>
        <p:nvSpPr>
          <p:cNvPr id="4" name="TextBox 3">
            <a:extLst>
              <a:ext uri="{FF2B5EF4-FFF2-40B4-BE49-F238E27FC236}">
                <a16:creationId xmlns:a16="http://schemas.microsoft.com/office/drawing/2014/main" id="{BB316F1B-9C4F-3143-AF9D-DD36A15BCA10}"/>
              </a:ext>
            </a:extLst>
          </p:cNvPr>
          <p:cNvSpPr txBox="1"/>
          <p:nvPr/>
        </p:nvSpPr>
        <p:spPr>
          <a:xfrm>
            <a:off x="765052" y="2286001"/>
            <a:ext cx="4389998" cy="3400424"/>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dirty="0">
                <a:solidFill>
                  <a:schemeClr val="tx1">
                    <a:alpha val="60000"/>
                  </a:schemeClr>
                </a:solidFill>
              </a:rPr>
              <a:t>Waterproofs (please don’t forget to label everything!)</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One pair of comfortable trousers (jogging bottoms or leggings)</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One long sleeved t-shirt or top</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One thick jumper</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One fleecy zip up jacket </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Two pairs of socks. On the bottom, one thin cotton sock, and the top, a thick wool or fluffy bed sock</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Wellies or sturdy closed toe shoes (which you don't mind getting wet and muddy!)</a:t>
            </a:r>
          </a:p>
          <a:p>
            <a:pPr indent="-228600">
              <a:lnSpc>
                <a:spcPct val="90000"/>
              </a:lnSpc>
              <a:spcAft>
                <a:spcPts val="600"/>
              </a:spcAft>
              <a:buFont typeface="Arial" panose="020B0604020202020204" pitchFamily="34" charset="0"/>
              <a:buChar char="•"/>
            </a:pPr>
            <a:r>
              <a:rPr lang="en-US" dirty="0">
                <a:solidFill>
                  <a:schemeClr val="tx1">
                    <a:alpha val="60000"/>
                  </a:schemeClr>
                </a:solidFill>
              </a:rPr>
              <a:t>Spare trousers &amp; socks in book bag or left on their peg in a bag that is clearly labelled. All home clothes must be labelled.</a:t>
            </a:r>
            <a:endParaRPr lang="en-US" sz="1400" dirty="0">
              <a:solidFill>
                <a:schemeClr val="tx1">
                  <a:alpha val="60000"/>
                </a:schemeClr>
              </a:solidFill>
            </a:endParaRPr>
          </a:p>
        </p:txBody>
      </p:sp>
      <p:sp>
        <p:nvSpPr>
          <p:cNvPr id="39" name="Freeform: Shape 38">
            <a:extLst>
              <a:ext uri="{FF2B5EF4-FFF2-40B4-BE49-F238E27FC236}">
                <a16:creationId xmlns:a16="http://schemas.microsoft.com/office/drawing/2014/main" id="{F249C1C3-EBDE-4C27-BD12-A6AE40A4D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descr="Dried autumn leaves, berries and acorns in a wreath">
            <a:extLst>
              <a:ext uri="{FF2B5EF4-FFF2-40B4-BE49-F238E27FC236}">
                <a16:creationId xmlns:a16="http://schemas.microsoft.com/office/drawing/2014/main" id="{94FDFBD1-F227-4AF5-AEAE-BFB53265B073}"/>
              </a:ext>
            </a:extLst>
          </p:cNvPr>
          <p:cNvPicPr>
            <a:picLocks noChangeAspect="1"/>
          </p:cNvPicPr>
          <p:nvPr/>
        </p:nvPicPr>
        <p:blipFill rotWithShape="1">
          <a:blip r:embed="rId2"/>
          <a:srcRect l="14095" r="18819" b="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1530206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DD76-5113-B644-8606-AA855ECA9334}"/>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5400"/>
              <a:t>Kit List Covering  Summer </a:t>
            </a:r>
          </a:p>
        </p:txBody>
      </p:sp>
      <p:sp>
        <p:nvSpPr>
          <p:cNvPr id="4" name="TextBox 3">
            <a:extLst>
              <a:ext uri="{FF2B5EF4-FFF2-40B4-BE49-F238E27FC236}">
                <a16:creationId xmlns:a16="http://schemas.microsoft.com/office/drawing/2014/main" id="{CAD72941-6BBB-804A-BEC5-E9491FBD9768}"/>
              </a:ext>
            </a:extLst>
          </p:cNvPr>
          <p:cNvSpPr txBox="1"/>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t>Waterproofs – (Please label everything!!)</a:t>
            </a:r>
          </a:p>
          <a:p>
            <a:pPr indent="-228600">
              <a:lnSpc>
                <a:spcPct val="90000"/>
              </a:lnSpc>
              <a:spcAft>
                <a:spcPts val="600"/>
              </a:spcAft>
              <a:buFont typeface="Arial" panose="020B0604020202020204" pitchFamily="34" charset="0"/>
              <a:buChar char="•"/>
            </a:pPr>
            <a:r>
              <a:rPr lang="en-US" sz="1700" dirty="0"/>
              <a:t>One pair of comfortable trousers (jogging bottoms or leggings)</a:t>
            </a:r>
          </a:p>
          <a:p>
            <a:pPr indent="-228600">
              <a:lnSpc>
                <a:spcPct val="90000"/>
              </a:lnSpc>
              <a:spcAft>
                <a:spcPts val="600"/>
              </a:spcAft>
              <a:buFont typeface="Arial" panose="020B0604020202020204" pitchFamily="34" charset="0"/>
              <a:buChar char="•"/>
            </a:pPr>
            <a:r>
              <a:rPr lang="en-US" sz="1700" dirty="0"/>
              <a:t>One t-shirt, light long sleeved t-shirt</a:t>
            </a:r>
          </a:p>
          <a:p>
            <a:pPr indent="-228600">
              <a:lnSpc>
                <a:spcPct val="90000"/>
              </a:lnSpc>
              <a:spcAft>
                <a:spcPts val="600"/>
              </a:spcAft>
              <a:buFont typeface="Arial" panose="020B0604020202020204" pitchFamily="34" charset="0"/>
              <a:buChar char="•"/>
            </a:pPr>
            <a:r>
              <a:rPr lang="en-US" sz="1700" dirty="0"/>
              <a:t>One fleecy zip up jacket (just in case it turns chilly or starts raining)</a:t>
            </a:r>
          </a:p>
          <a:p>
            <a:pPr indent="-228600">
              <a:lnSpc>
                <a:spcPct val="90000"/>
              </a:lnSpc>
              <a:spcAft>
                <a:spcPts val="600"/>
              </a:spcAft>
              <a:buFont typeface="Arial" panose="020B0604020202020204" pitchFamily="34" charset="0"/>
              <a:buChar char="•"/>
            </a:pPr>
            <a:r>
              <a:rPr lang="en-US" sz="1700" dirty="0"/>
              <a:t>One pair of socks</a:t>
            </a:r>
          </a:p>
          <a:p>
            <a:pPr indent="-228600">
              <a:lnSpc>
                <a:spcPct val="90000"/>
              </a:lnSpc>
              <a:spcAft>
                <a:spcPts val="600"/>
              </a:spcAft>
              <a:buFont typeface="Arial" panose="020B0604020202020204" pitchFamily="34" charset="0"/>
              <a:buChar char="•"/>
            </a:pPr>
            <a:r>
              <a:rPr lang="en-US" sz="1700" dirty="0"/>
              <a:t>Wellies or sturdy closed toe shoes (which you don't mind getting wet and muddy!)</a:t>
            </a:r>
          </a:p>
          <a:p>
            <a:pPr indent="-228600">
              <a:lnSpc>
                <a:spcPct val="90000"/>
              </a:lnSpc>
              <a:spcAft>
                <a:spcPts val="600"/>
              </a:spcAft>
              <a:buFont typeface="Arial" panose="020B0604020202020204" pitchFamily="34" charset="0"/>
              <a:buChar char="•"/>
            </a:pPr>
            <a:r>
              <a:rPr lang="en-US" sz="1700" dirty="0"/>
              <a:t>A sun hat for sunny days</a:t>
            </a:r>
          </a:p>
          <a:p>
            <a:pPr indent="-228600">
              <a:lnSpc>
                <a:spcPct val="90000"/>
              </a:lnSpc>
              <a:spcAft>
                <a:spcPts val="600"/>
              </a:spcAft>
              <a:buFont typeface="Arial" panose="020B0604020202020204" pitchFamily="34" charset="0"/>
              <a:buChar char="•"/>
            </a:pPr>
            <a:r>
              <a:rPr lang="en-US" sz="1700" dirty="0"/>
              <a:t>Spare trousers &amp; socks left at school on their peg</a:t>
            </a:r>
          </a:p>
          <a:p>
            <a:pPr indent="-228600">
              <a:lnSpc>
                <a:spcPct val="90000"/>
              </a:lnSpc>
              <a:spcAft>
                <a:spcPts val="600"/>
              </a:spcAft>
              <a:buFont typeface="Arial" panose="020B0604020202020204" pitchFamily="34" charset="0"/>
              <a:buChar char="•"/>
            </a:pPr>
            <a:r>
              <a:rPr lang="en-US" sz="1700" dirty="0"/>
              <a:t>We recommend that children arrive at school already wearing an all-day sunscreen.</a:t>
            </a:r>
          </a:p>
        </p:txBody>
      </p:sp>
      <p:pic>
        <p:nvPicPr>
          <p:cNvPr id="5" name="Picture 4" descr="Sand, seashells and starfish on blue table">
            <a:extLst>
              <a:ext uri="{FF2B5EF4-FFF2-40B4-BE49-F238E27FC236}">
                <a16:creationId xmlns:a16="http://schemas.microsoft.com/office/drawing/2014/main" id="{CC28835A-F64A-4014-9DC2-F2B35EBB5C75}"/>
              </a:ext>
            </a:extLst>
          </p:cNvPr>
          <p:cNvPicPr>
            <a:picLocks noChangeAspect="1"/>
          </p:cNvPicPr>
          <p:nvPr/>
        </p:nvPicPr>
        <p:blipFill rotWithShape="1">
          <a:blip r:embed="rId2"/>
          <a:srcRect l="46118" r="8762" b="-1"/>
          <a:stretch/>
        </p:blipFill>
        <p:spPr>
          <a:xfrm>
            <a:off x="20" y="10"/>
            <a:ext cx="4635571" cy="6857990"/>
          </a:xfrm>
          <a:prstGeom prst="rect">
            <a:avLst/>
          </a:prstGeom>
          <a:effectLst/>
        </p:spPr>
      </p:pic>
    </p:spTree>
    <p:extLst>
      <p:ext uri="{BB962C8B-B14F-4D97-AF65-F5344CB8AC3E}">
        <p14:creationId xmlns:p14="http://schemas.microsoft.com/office/powerpoint/2010/main" val="3272054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6C6021011DBA42908E590617426144" ma:contentTypeVersion="13" ma:contentTypeDescription="Create a new document." ma:contentTypeScope="" ma:versionID="b2044d6e483415ae814b37e1c0bd99ab">
  <xsd:schema xmlns:xsd="http://www.w3.org/2001/XMLSchema" xmlns:xs="http://www.w3.org/2001/XMLSchema" xmlns:p="http://schemas.microsoft.com/office/2006/metadata/properties" xmlns:ns2="21781fde-257c-4f29-b608-0270b840ee84" xmlns:ns3="dedd519c-2c55-49ed-9544-e1af15c073c1" targetNamespace="http://schemas.microsoft.com/office/2006/metadata/properties" ma:root="true" ma:fieldsID="61def7fd8fa04e0b56bd1509bdf577a4" ns2:_="" ns3:_="">
    <xsd:import namespace="21781fde-257c-4f29-b608-0270b840ee84"/>
    <xsd:import namespace="dedd519c-2c55-49ed-9544-e1af15c073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81fde-257c-4f29-b608-0270b840ee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edd519c-2c55-49ed-9544-e1af15c073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0175CD-4CF8-4416-B9F4-62C9C4A3762E}"/>
</file>

<file path=customXml/itemProps2.xml><?xml version="1.0" encoding="utf-8"?>
<ds:datastoreItem xmlns:ds="http://schemas.openxmlformats.org/officeDocument/2006/customXml" ds:itemID="{7828A26D-62E1-4264-A3DA-7A6DE525F824}"/>
</file>

<file path=customXml/itemProps3.xml><?xml version="1.0" encoding="utf-8"?>
<ds:datastoreItem xmlns:ds="http://schemas.openxmlformats.org/officeDocument/2006/customXml" ds:itemID="{00164441-9C95-4948-B136-5A75C5EF7E6C}"/>
</file>

<file path=docProps/app.xml><?xml version="1.0" encoding="utf-8"?>
<Properties xmlns="http://schemas.openxmlformats.org/officeDocument/2006/extended-properties" xmlns:vt="http://schemas.openxmlformats.org/officeDocument/2006/docPropsVTypes">
  <TotalTime>31228</TotalTime>
  <Words>1401</Words>
  <Application>Microsoft Office PowerPoint</Application>
  <PresentationFormat>Widescreen</PresentationFormat>
  <Paragraphs>89</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DilleniaUPC</vt:lpstr>
      <vt:lpstr>Times New Roman</vt:lpstr>
      <vt:lpstr>Office Theme</vt:lpstr>
      <vt:lpstr>Forest School</vt:lpstr>
      <vt:lpstr>What is Forest School?</vt:lpstr>
      <vt:lpstr>Forest School in Action….a typical session </vt:lpstr>
      <vt:lpstr>PowerPoint Presentation</vt:lpstr>
      <vt:lpstr>Forest School Sessions</vt:lpstr>
      <vt:lpstr>Forest School in all weathers….</vt:lpstr>
      <vt:lpstr>Kit List   Covering all seasons….   WINTER</vt:lpstr>
      <vt:lpstr>Kit List  Covering all season’s SPRING/AUTUMN</vt:lpstr>
      <vt:lpstr>Kit List Covering  Summer </vt:lpstr>
      <vt:lpstr>When will Forest School take place?  </vt:lpstr>
      <vt:lpstr>When will forest school take place? </vt:lpstr>
      <vt:lpstr>Forest School site at Elburton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school</dc:title>
  <dc:creator>Vicki Hogan</dc:creator>
  <cp:lastModifiedBy>Chantal Churchill</cp:lastModifiedBy>
  <cp:revision>7</cp:revision>
  <cp:lastPrinted>2021-10-19T14:39:49Z</cp:lastPrinted>
  <dcterms:created xsi:type="dcterms:W3CDTF">2021-09-12T17:13:28Z</dcterms:created>
  <dcterms:modified xsi:type="dcterms:W3CDTF">2021-10-20T07:18:00Z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0x0101001F6C6021011DBA42908E590617426144</vt:lpwstr>
  </property>
</Properties>
</file>