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4"/>
  </p:notesMasterIdLst>
  <p:handoutMasterIdLst>
    <p:handoutMasterId r:id="rId25"/>
  </p:handoutMasterIdLst>
  <p:sldIdLst>
    <p:sldId id="409" r:id="rId2"/>
    <p:sldId id="411" r:id="rId3"/>
    <p:sldId id="412" r:id="rId4"/>
    <p:sldId id="413" r:id="rId5"/>
    <p:sldId id="414" r:id="rId6"/>
    <p:sldId id="433" r:id="rId7"/>
    <p:sldId id="417" r:id="rId8"/>
    <p:sldId id="418" r:id="rId9"/>
    <p:sldId id="419" r:id="rId10"/>
    <p:sldId id="420" r:id="rId11"/>
    <p:sldId id="421" r:id="rId12"/>
    <p:sldId id="430" r:id="rId13"/>
    <p:sldId id="429" r:id="rId14"/>
    <p:sldId id="431" r:id="rId15"/>
    <p:sldId id="432" r:id="rId16"/>
    <p:sldId id="422" r:id="rId17"/>
    <p:sldId id="423" r:id="rId18"/>
    <p:sldId id="425" r:id="rId19"/>
    <p:sldId id="434" r:id="rId20"/>
    <p:sldId id="426" r:id="rId21"/>
    <p:sldId id="427" r:id="rId22"/>
    <p:sldId id="428" r:id="rId23"/>
  </p:sldIdLst>
  <p:sldSz cx="9144000" cy="6858000" type="screen4x3"/>
  <p:notesSz cx="6735763" cy="9869488"/>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DFF"/>
    <a:srgbClr val="4BD0FF"/>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5007" autoAdjust="0"/>
  </p:normalViewPr>
  <p:slideViewPr>
    <p:cSldViewPr>
      <p:cViewPr varScale="1">
        <p:scale>
          <a:sx n="73" d="100"/>
          <a:sy n="73" d="100"/>
        </p:scale>
        <p:origin x="348" y="8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DDC9631-53AD-465D-AE1A-69EB45702200}" type="datetimeFigureOut">
              <a:rPr lang="en-US" smtClean="0"/>
              <a:pPr/>
              <a:t>9/18/2019</a:t>
            </a:fld>
            <a:endParaRPr lang="en-GB" dirty="0"/>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15373" y="0"/>
            <a:ext cx="2918831" cy="493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577" y="4688007"/>
            <a:ext cx="5388610" cy="44412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15373" y="9374301"/>
            <a:ext cx="2918831" cy="4934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13</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866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14</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4667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15</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4743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FC3F20-0843-4B0B-9321-0E72669A3CE8}" type="slidenum">
              <a:rPr lang="en-GB" altLang="en-US" smtClean="0"/>
              <a:pPr/>
              <a:t>16</a:t>
            </a:fld>
            <a:endParaRPr lang="en-GB"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9531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17</a:t>
            </a:fld>
            <a:endParaRPr lang="en-GB"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3934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18</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19</a:t>
            </a:fld>
            <a:endParaRPr lang="en-GB"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8C7BA-4859-4865-B51F-36651E0901C5}" type="slidenum">
              <a:rPr lang="en-GB" altLang="en-US" smtClean="0"/>
              <a:pPr/>
              <a:t>20</a:t>
            </a:fld>
            <a:endParaRPr lang="en-GB"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6149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22</a:t>
            </a:fld>
            <a:endParaRPr lang="en-GB"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A56033-4957-4C7E-9E13-93275FE025B9}" type="slidenum">
              <a:rPr lang="en-GB" altLang="en-US" smtClean="0"/>
              <a:pPr/>
              <a:t>3</a:t>
            </a:fld>
            <a:endParaRPr lang="en-GB" altLang="en-US"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8705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4</a:t>
            </a:fld>
            <a:endParaRPr lang="en-GB" altLang="en-US" dirty="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2C5BC6-DF75-42FF-ADD4-708DB2F1BF11}" type="slidenum">
              <a:rPr lang="en-GB" altLang="en-US" smtClean="0"/>
              <a:pPr/>
              <a:t>5</a:t>
            </a:fld>
            <a:endParaRPr lang="en-GB"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4673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2C5BC6-DF75-42FF-ADD4-708DB2F1BF11}" type="slidenum">
              <a:rPr lang="en-GB" altLang="en-US" smtClean="0"/>
              <a:pPr/>
              <a:t>6</a:t>
            </a:fld>
            <a:endParaRPr lang="en-GB"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6291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7</a:t>
            </a:fld>
            <a:endParaRPr lang="en-GB"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D8F2CC-4C57-4CBE-8F3F-51689502FB06}" type="slidenum">
              <a:rPr lang="en-GB" altLang="en-US" smtClean="0"/>
              <a:pPr/>
              <a:t>10</a:t>
            </a:fld>
            <a:endParaRPr lang="en-GB"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803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11</a:t>
            </a:fld>
            <a:endParaRPr lang="en-GB"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12</a:t>
            </a:fld>
            <a:endParaRPr lang="en-GB"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6095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57225" y="2406947"/>
            <a:ext cx="7772400" cy="1470025"/>
          </a:xfrm>
        </p:spPr>
        <p:txBody>
          <a:bodyPr/>
          <a:lstStyle/>
          <a:p>
            <a:pPr algn="ctr" eaLnBrk="1" hangingPunct="1"/>
            <a:r>
              <a:rPr lang="en-GB" altLang="en-US" dirty="0" smtClean="0"/>
              <a:t/>
            </a:r>
            <a:br>
              <a:rPr lang="en-GB" altLang="en-US" dirty="0" smtClean="0"/>
            </a:br>
            <a:r>
              <a:rPr lang="en-GB" altLang="en-US" dirty="0" smtClean="0"/>
              <a:t/>
            </a:r>
            <a:br>
              <a:rPr lang="en-GB" altLang="en-US" dirty="0" smtClean="0"/>
            </a:br>
            <a:r>
              <a:rPr lang="en-GB" altLang="en-US" dirty="0" smtClean="0"/>
              <a:t>Welcome to the </a:t>
            </a:r>
            <a:br>
              <a:rPr lang="en-GB" altLang="en-US" dirty="0" smtClean="0"/>
            </a:br>
            <a:r>
              <a:rPr lang="en-GB" altLang="en-US" b="1" dirty="0" smtClean="0"/>
              <a:t>‘</a:t>
            </a:r>
            <a:r>
              <a:rPr lang="en-GB" altLang="en-US" b="1" dirty="0" smtClean="0">
                <a:solidFill>
                  <a:srgbClr val="002060"/>
                </a:solidFill>
              </a:rPr>
              <a:t>Getting To Know Year 4</a:t>
            </a:r>
            <a:r>
              <a:rPr lang="en-GB" altLang="en-US" b="1" dirty="0" smtClean="0"/>
              <a:t>’ </a:t>
            </a:r>
            <a:r>
              <a:rPr lang="en-GB" altLang="en-US" dirty="0" smtClean="0"/>
              <a:t>Meeting </a:t>
            </a:r>
            <a:r>
              <a:rPr lang="en-GB" altLang="en-US" dirty="0" smtClean="0"/>
              <a:t>2019</a:t>
            </a:r>
            <a:endParaRPr lang="en-GB" altLang="en-US" dirty="0" smtClean="0"/>
          </a:p>
        </p:txBody>
      </p:sp>
    </p:spTree>
    <p:extLst>
      <p:ext uri="{BB962C8B-B14F-4D97-AF65-F5344CB8AC3E}">
        <p14:creationId xmlns:p14="http://schemas.microsoft.com/office/powerpoint/2010/main" val="263497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19460" name="Rectangle 4"/>
          <p:cNvSpPr>
            <a:spLocks noGrp="1" noChangeArrowheads="1"/>
          </p:cNvSpPr>
          <p:nvPr>
            <p:ph type="ctrTitle"/>
          </p:nvPr>
        </p:nvSpPr>
        <p:spPr>
          <a:xfrm>
            <a:off x="827584" y="1719000"/>
            <a:ext cx="7772400" cy="1143000"/>
          </a:xfrm>
        </p:spPr>
        <p:txBody>
          <a:bodyPr/>
          <a:lstStyle/>
          <a:p>
            <a:pPr algn="ctr" eaLnBrk="1" hangingPunct="1"/>
            <a:r>
              <a:rPr lang="en-GB" altLang="en-US" sz="5000" b="1" dirty="0" smtClean="0"/>
              <a:t>Mathematics</a:t>
            </a:r>
          </a:p>
        </p:txBody>
      </p:sp>
    </p:spTree>
    <p:extLst>
      <p:ext uri="{BB962C8B-B14F-4D97-AF65-F5344CB8AC3E}">
        <p14:creationId xmlns:p14="http://schemas.microsoft.com/office/powerpoint/2010/main" val="413571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1508" name="Rectangle 4"/>
          <p:cNvSpPr>
            <a:spLocks noGrp="1" noChangeArrowheads="1"/>
          </p:cNvSpPr>
          <p:nvPr>
            <p:ph type="title"/>
          </p:nvPr>
        </p:nvSpPr>
        <p:spPr/>
        <p:txBody>
          <a:bodyPr/>
          <a:lstStyle/>
          <a:p>
            <a:pPr algn="ctr" eaLnBrk="1" hangingPunct="1"/>
            <a:r>
              <a:rPr lang="en-GB" altLang="en-US" b="1" dirty="0" smtClean="0"/>
              <a:t>Introduction </a:t>
            </a:r>
          </a:p>
        </p:txBody>
      </p:sp>
      <p:sp>
        <p:nvSpPr>
          <p:cNvPr id="16389" name="Rectangle 6"/>
          <p:cNvSpPr>
            <a:spLocks noGrp="1" noChangeArrowheads="1"/>
          </p:cNvSpPr>
          <p:nvPr>
            <p:ph type="body" idx="1"/>
          </p:nvPr>
        </p:nvSpPr>
        <p:spPr>
          <a:xfrm>
            <a:off x="240506" y="1340768"/>
            <a:ext cx="8640762" cy="3268662"/>
          </a:xfrm>
        </p:spPr>
        <p:txBody>
          <a:bodyPr/>
          <a:lstStyle/>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r>
              <a:rPr lang="en-GB" altLang="en-US" sz="2200" dirty="0" smtClean="0"/>
              <a:t>Objectives based on ARE’s (Age Related Expectations)</a:t>
            </a:r>
          </a:p>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r>
              <a:rPr lang="en-GB" altLang="en-US" sz="2200" dirty="0" smtClean="0"/>
              <a:t>We have a ‘</a:t>
            </a:r>
            <a:r>
              <a:rPr lang="en-GB" altLang="en-US" sz="2200" dirty="0" smtClean="0"/>
              <a:t>confident to be wrong’ </a:t>
            </a:r>
            <a:r>
              <a:rPr lang="en-GB" altLang="en-US" sz="2200" dirty="0" smtClean="0"/>
              <a:t>approach to maths; it’s important for children to understand that they can learn </a:t>
            </a:r>
            <a:r>
              <a:rPr lang="en-GB" altLang="en-US" sz="2200" dirty="0" smtClean="0"/>
              <a:t>from </a:t>
            </a:r>
            <a:r>
              <a:rPr lang="en-GB" altLang="en-US" sz="2200" dirty="0" smtClean="0"/>
              <a:t>their mistakes.</a:t>
            </a:r>
            <a:endParaRPr lang="en-GB" altLang="en-US" sz="2200" dirty="0" smtClean="0"/>
          </a:p>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r>
              <a:rPr lang="en-GB" altLang="en-US" sz="2200" dirty="0" smtClean="0"/>
              <a:t>Weekly morning maths (mainly arithmetic)</a:t>
            </a:r>
          </a:p>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r>
              <a:rPr lang="en-GB" altLang="en-US" sz="2200" dirty="0" smtClean="0"/>
              <a:t>Times-Tables </a:t>
            </a:r>
            <a:r>
              <a:rPr lang="en-GB" altLang="en-US" sz="2200" dirty="0" smtClean="0"/>
              <a:t>RockStars</a:t>
            </a:r>
            <a:r>
              <a:rPr lang="en-GB" altLang="en-US" sz="2200" dirty="0" smtClean="0"/>
              <a:t> </a:t>
            </a:r>
            <a:endParaRPr lang="en-GB" altLang="en-US" sz="2200" dirty="0" smtClean="0"/>
          </a:p>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r>
              <a:rPr lang="en-GB" altLang="en-US" sz="2200" dirty="0" smtClean="0"/>
              <a:t>Weekly discrete arithmetic </a:t>
            </a:r>
            <a:r>
              <a:rPr lang="en-GB" altLang="en-US" sz="2200" dirty="0" smtClean="0"/>
              <a:t>lesson (Fridays)</a:t>
            </a:r>
            <a:endParaRPr lang="en-GB" altLang="en-US" sz="2200" dirty="0" smtClean="0"/>
          </a:p>
          <a:p>
            <a:pPr eaLnBrk="1" hangingPunct="1">
              <a:lnSpc>
                <a:spcPct val="80000"/>
              </a:lnSpc>
              <a:buFont typeface="Wingdings" panose="05000000000000000000" pitchFamily="2" charset="2"/>
              <a:buChar char="v"/>
              <a:defRPr/>
            </a:pPr>
            <a:endParaRPr lang="en-GB" altLang="en-US" sz="2200" dirty="0" smtClean="0"/>
          </a:p>
          <a:p>
            <a:pPr eaLnBrk="1" hangingPunct="1">
              <a:lnSpc>
                <a:spcPct val="80000"/>
              </a:lnSpc>
              <a:buFont typeface="Wingdings" panose="05000000000000000000" pitchFamily="2" charset="2"/>
              <a:buChar char="v"/>
              <a:defRPr/>
            </a:pPr>
            <a:r>
              <a:rPr lang="en-GB" altLang="en-US" sz="2200" dirty="0" smtClean="0"/>
              <a:t>Deeper thinking activities through investigations and problem solving</a:t>
            </a:r>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dirty="0" smtClean="0"/>
          </a:p>
          <a:p>
            <a:pPr eaLnBrk="1" hangingPunct="1">
              <a:lnSpc>
                <a:spcPct val="80000"/>
              </a:lnSpc>
              <a:buFont typeface="Wingdings" panose="05000000000000000000" pitchFamily="2" charset="2"/>
              <a:buChar char="v"/>
              <a:defRPr/>
            </a:pPr>
            <a:endParaRPr lang="en-GB" altLang="en-US" sz="2800" dirty="0" smtClean="0"/>
          </a:p>
        </p:txBody>
      </p:sp>
    </p:spTree>
    <p:extLst>
      <p:ext uri="{BB962C8B-B14F-4D97-AF65-F5344CB8AC3E}">
        <p14:creationId xmlns:p14="http://schemas.microsoft.com/office/powerpoint/2010/main" val="87123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Elburton logo"/>
          <p:cNvPicPr>
            <a:picLocks noChangeAspect="1" noChangeArrowheads="1"/>
          </p:cNvPicPr>
          <p:nvPr/>
        </p:nvPicPr>
        <p:blipFill>
          <a:blip r:embed="rId3" cstate="print">
            <a:clrChange>
              <a:clrFrom>
                <a:srgbClr val="FFFFFF"/>
              </a:clrFrom>
              <a:clrTo>
                <a:srgbClr val="FFFFFF">
                  <a:alpha val="0"/>
                </a:srgbClr>
              </a:clrTo>
            </a:clrChange>
            <a:lum bright="40000" contrast="-70000"/>
          </a:blip>
          <a:srcRect/>
          <a:stretch>
            <a:fillRect/>
          </a:stretch>
        </p:blipFill>
        <p:spPr bwMode="auto">
          <a:xfrm>
            <a:off x="1403350" y="0"/>
            <a:ext cx="6315075" cy="5653088"/>
          </a:xfrm>
          <a:prstGeom prst="rect">
            <a:avLst/>
          </a:prstGeom>
          <a:noFill/>
          <a:ln w="9525">
            <a:noFill/>
            <a:miter lim="800000"/>
            <a:headEnd/>
            <a:tailEnd/>
          </a:ln>
        </p:spPr>
      </p:pic>
      <p:sp>
        <p:nvSpPr>
          <p:cNvPr id="22531" name="Text Box 3"/>
          <p:cNvSpPr txBox="1">
            <a:spLocks noChangeArrowheads="1"/>
          </p:cNvSpPr>
          <p:nvPr/>
        </p:nvSpPr>
        <p:spPr bwMode="auto">
          <a:xfrm>
            <a:off x="179388" y="6092825"/>
            <a:ext cx="8785225" cy="457200"/>
          </a:xfrm>
          <a:prstGeom prst="rect">
            <a:avLst/>
          </a:prstGeom>
          <a:noFill/>
          <a:ln w="9525">
            <a:noFill/>
            <a:miter lim="800000"/>
            <a:headEnd/>
            <a:tailEnd/>
          </a:ln>
        </p:spPr>
        <p:txBody>
          <a:bodyPr>
            <a:spAutoFit/>
          </a:bodyPr>
          <a:lstStyle/>
          <a:p>
            <a:pPr>
              <a:spcBef>
                <a:spcPct val="50000"/>
              </a:spcBef>
            </a:pPr>
            <a:r>
              <a:rPr lang="en-GB" dirty="0">
                <a:solidFill>
                  <a:schemeClr val="accent2"/>
                </a:solidFill>
              </a:rPr>
              <a:t>Inspiring today’s children for tomorrow’s world</a:t>
            </a:r>
          </a:p>
        </p:txBody>
      </p:sp>
      <p:sp>
        <p:nvSpPr>
          <p:cNvPr id="22533" name="Rectangle 6" descr="Rectangle: Click to edit Master text styles&#10;Second level&#10;Third level&#10;Fourth level&#10;Fifth level"/>
          <p:cNvSpPr>
            <a:spLocks noGrp="1" noChangeArrowheads="1"/>
          </p:cNvSpPr>
          <p:nvPr>
            <p:ph type="body" idx="1"/>
          </p:nvPr>
        </p:nvSpPr>
        <p:spPr>
          <a:xfrm>
            <a:off x="323850" y="1124744"/>
            <a:ext cx="8640763" cy="3556694"/>
          </a:xfrm>
        </p:spPr>
        <p:txBody>
          <a:bodyPr/>
          <a:lstStyle/>
          <a:p>
            <a:pPr>
              <a:lnSpc>
                <a:spcPct val="80000"/>
              </a:lnSpc>
              <a:buFontTx/>
              <a:buNone/>
            </a:pPr>
            <a:endParaRPr lang="en-GB" dirty="0" smtClean="0"/>
          </a:p>
          <a:p>
            <a:pPr>
              <a:lnSpc>
                <a:spcPct val="80000"/>
              </a:lnSpc>
              <a:buFontTx/>
              <a:buNone/>
            </a:pPr>
            <a:endParaRPr lang="en-GB" dirty="0" smtClean="0"/>
          </a:p>
          <a:p>
            <a:pPr>
              <a:lnSpc>
                <a:spcPct val="80000"/>
              </a:lnSpc>
              <a:buFontTx/>
              <a:buNone/>
            </a:pPr>
            <a:endParaRPr lang="en-GB" sz="2800" dirty="0" smtClean="0"/>
          </a:p>
        </p:txBody>
      </p:sp>
      <p:pic>
        <p:nvPicPr>
          <p:cNvPr id="4" name="Picture 3"/>
          <p:cNvPicPr>
            <a:picLocks noChangeAspect="1"/>
          </p:cNvPicPr>
          <p:nvPr/>
        </p:nvPicPr>
        <p:blipFill>
          <a:blip r:embed="rId4"/>
          <a:stretch>
            <a:fillRect/>
          </a:stretch>
        </p:blipFill>
        <p:spPr>
          <a:xfrm>
            <a:off x="3779912" y="3356992"/>
            <a:ext cx="4900230" cy="2751006"/>
          </a:xfrm>
          <a:prstGeom prst="rect">
            <a:avLst/>
          </a:prstGeom>
        </p:spPr>
      </p:pic>
      <p:pic>
        <p:nvPicPr>
          <p:cNvPr id="5" name="Picture 4"/>
          <p:cNvPicPr>
            <a:picLocks noChangeAspect="1"/>
          </p:cNvPicPr>
          <p:nvPr/>
        </p:nvPicPr>
        <p:blipFill>
          <a:blip r:embed="rId5"/>
          <a:stretch>
            <a:fillRect/>
          </a:stretch>
        </p:blipFill>
        <p:spPr>
          <a:xfrm>
            <a:off x="323850" y="365062"/>
            <a:ext cx="5040238" cy="2789926"/>
          </a:xfrm>
          <a:prstGeom prst="rect">
            <a:avLst/>
          </a:prstGeom>
        </p:spPr>
      </p:pic>
      <p:sp>
        <p:nvSpPr>
          <p:cNvPr id="6" name="TextBox 5"/>
          <p:cNvSpPr txBox="1"/>
          <p:nvPr/>
        </p:nvSpPr>
        <p:spPr>
          <a:xfrm>
            <a:off x="5724128" y="459468"/>
            <a:ext cx="2808312" cy="2677656"/>
          </a:xfrm>
          <a:prstGeom prst="rect">
            <a:avLst/>
          </a:prstGeom>
          <a:noFill/>
        </p:spPr>
        <p:txBody>
          <a:bodyPr wrap="square" rtlCol="0">
            <a:spAutoFit/>
          </a:bodyPr>
          <a:lstStyle/>
          <a:p>
            <a:r>
              <a:rPr lang="en-GB" dirty="0" smtClean="0"/>
              <a:t>The children use manipulatives and representations to help visualise numbers and mathematical problems. </a:t>
            </a:r>
            <a:endParaRPr lang="en-GB" dirty="0"/>
          </a:p>
        </p:txBody>
      </p:sp>
    </p:spTree>
    <p:extLst>
      <p:ext uri="{BB962C8B-B14F-4D97-AF65-F5344CB8AC3E}">
        <p14:creationId xmlns:p14="http://schemas.microsoft.com/office/powerpoint/2010/main" val="3778789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388" y="6092825"/>
            <a:ext cx="8785225" cy="457200"/>
          </a:xfrm>
          <a:prstGeom prst="rect">
            <a:avLst/>
          </a:prstGeom>
          <a:noFill/>
          <a:ln w="9525">
            <a:noFill/>
            <a:miter lim="800000"/>
            <a:headEnd/>
            <a:tailEnd/>
          </a:ln>
        </p:spPr>
        <p:txBody>
          <a:bodyPr>
            <a:spAutoFit/>
          </a:bodyPr>
          <a:lstStyle/>
          <a:p>
            <a:pPr>
              <a:spcBef>
                <a:spcPct val="50000"/>
              </a:spcBef>
            </a:pPr>
            <a:r>
              <a:rPr lang="en-GB" dirty="0">
                <a:solidFill>
                  <a:schemeClr val="accent2"/>
                </a:solidFill>
              </a:rPr>
              <a:t>Inspiring today’s children for tomorrow’s world</a:t>
            </a:r>
          </a:p>
        </p:txBody>
      </p:sp>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a:latin typeface="Comic Sans MS" panose="030F0702030302020204" pitchFamily="66" charset="0"/>
                <a:ea typeface="Calibri" panose="020F0502020204030204" pitchFamily="34" charset="0"/>
              </a:rPr>
              <a:t>LI: To explore how numbers can be partitioned. </a:t>
            </a:r>
            <a:endParaRPr lang="en-GB" sz="3200" dirty="0" smtClean="0"/>
          </a:p>
        </p:txBody>
      </p:sp>
      <p:pic>
        <p:nvPicPr>
          <p:cNvPr id="4" name="Picture 3"/>
          <p:cNvPicPr>
            <a:picLocks noChangeAspect="1"/>
          </p:cNvPicPr>
          <p:nvPr/>
        </p:nvPicPr>
        <p:blipFill>
          <a:blip r:embed="rId3"/>
          <a:stretch>
            <a:fillRect/>
          </a:stretch>
        </p:blipFill>
        <p:spPr>
          <a:xfrm>
            <a:off x="5920846" y="3666251"/>
            <a:ext cx="2857647" cy="2209914"/>
          </a:xfrm>
          <a:prstGeom prst="rect">
            <a:avLst/>
          </a:prstGeom>
        </p:spPr>
      </p:pic>
      <p:pic>
        <p:nvPicPr>
          <p:cNvPr id="5" name="Picture 4"/>
          <p:cNvPicPr>
            <a:picLocks noChangeAspect="1"/>
          </p:cNvPicPr>
          <p:nvPr/>
        </p:nvPicPr>
        <p:blipFill>
          <a:blip r:embed="rId4"/>
          <a:stretch>
            <a:fillRect/>
          </a:stretch>
        </p:blipFill>
        <p:spPr>
          <a:xfrm>
            <a:off x="5920845" y="1552690"/>
            <a:ext cx="2857647" cy="1991694"/>
          </a:xfrm>
          <a:prstGeom prst="rect">
            <a:avLst/>
          </a:prstGeom>
        </p:spPr>
      </p:pic>
      <p:grpSp>
        <p:nvGrpSpPr>
          <p:cNvPr id="7" name="Group 6"/>
          <p:cNvGrpSpPr/>
          <p:nvPr/>
        </p:nvGrpSpPr>
        <p:grpSpPr>
          <a:xfrm>
            <a:off x="971600" y="1603043"/>
            <a:ext cx="3300024" cy="1173471"/>
            <a:chOff x="412390" y="1304033"/>
            <a:chExt cx="4708735" cy="1522511"/>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90" y="1304033"/>
              <a:ext cx="4708735" cy="1522511"/>
            </a:xfrm>
            <a:prstGeom prst="rect">
              <a:avLst/>
            </a:prstGeom>
          </p:spPr>
        </p:pic>
        <p:sp>
          <p:nvSpPr>
            <p:cNvPr id="12" name="Rectangle 11"/>
            <p:cNvSpPr/>
            <p:nvPr/>
          </p:nvSpPr>
          <p:spPr>
            <a:xfrm>
              <a:off x="412390" y="1304033"/>
              <a:ext cx="1707877" cy="35980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6" name="Rectangle 5"/>
          <p:cNvSpPr/>
          <p:nvPr/>
        </p:nvSpPr>
        <p:spPr>
          <a:xfrm>
            <a:off x="0" y="2548537"/>
            <a:ext cx="5621471" cy="4062651"/>
          </a:xfrm>
          <a:prstGeom prst="rect">
            <a:avLst/>
          </a:prstGeom>
        </p:spPr>
        <p:txBody>
          <a:bodyPr wrap="square">
            <a:spAutoFit/>
          </a:bodyPr>
          <a:lstStyle/>
          <a:p>
            <a:pPr>
              <a:spcAft>
                <a:spcPts val="0"/>
              </a:spcAft>
            </a:pPr>
            <a:r>
              <a:rPr lang="en-GB"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pPr marL="914400" indent="-457200">
              <a:spcAft>
                <a:spcPts val="0"/>
              </a:spcAft>
            </a:pPr>
            <a:r>
              <a:rPr lang="en-GB" sz="1800" b="1" dirty="0">
                <a:latin typeface="Comic Sans MS" panose="030F0702030302020204" pitchFamily="66" charset="0"/>
                <a:ea typeface="Calibri" panose="020F0502020204030204" pitchFamily="34" charset="0"/>
              </a:rPr>
              <a:t>1.	</a:t>
            </a:r>
            <a:r>
              <a:rPr lang="en-GB" sz="1800" dirty="0" smtClean="0">
                <a:latin typeface="Comic Sans MS" panose="030F0702030302020204" pitchFamily="66" charset="0"/>
                <a:ea typeface="Calibri" panose="020F0502020204030204" pitchFamily="34" charset="0"/>
              </a:rPr>
              <a:t>Look at the representation. Record </a:t>
            </a:r>
            <a:r>
              <a:rPr lang="en-GB" sz="1800" u="sng" dirty="0">
                <a:latin typeface="Comic Sans MS" panose="030F0702030302020204" pitchFamily="66" charset="0"/>
                <a:ea typeface="Calibri" panose="020F0502020204030204" pitchFamily="34" charset="0"/>
              </a:rPr>
              <a:t>six</a:t>
            </a:r>
            <a:r>
              <a:rPr lang="en-GB" sz="1800" dirty="0">
                <a:latin typeface="Comic Sans MS" panose="030F0702030302020204" pitchFamily="66" charset="0"/>
                <a:ea typeface="Calibri" panose="020F0502020204030204" pitchFamily="34" charset="0"/>
              </a:rPr>
              <a:t> different ways of partitioning this number.</a:t>
            </a:r>
            <a:endParaRPr lang="en-GB" sz="1800" dirty="0">
              <a:latin typeface="Calibri" panose="020F0502020204030204" pitchFamily="34" charset="0"/>
              <a:ea typeface="Calibri" panose="020F0502020204030204" pitchFamily="34" charset="0"/>
            </a:endParaRPr>
          </a:p>
          <a:p>
            <a:pPr>
              <a:spcAft>
                <a:spcPts val="0"/>
              </a:spcAft>
            </a:pP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pPr marL="914400" indent="-457200">
              <a:spcAft>
                <a:spcPts val="0"/>
              </a:spcAft>
            </a:pPr>
            <a:r>
              <a:rPr lang="en-GB" sz="1800" b="1" dirty="0">
                <a:latin typeface="Comic Sans MS" panose="030F0702030302020204" pitchFamily="66" charset="0"/>
                <a:ea typeface="Calibri" panose="020F0502020204030204" pitchFamily="34" charset="0"/>
              </a:rPr>
              <a:t>2.</a:t>
            </a:r>
            <a:r>
              <a:rPr lang="en-GB" sz="1800" dirty="0">
                <a:latin typeface="Comic Sans MS" panose="030F0702030302020204" pitchFamily="66" charset="0"/>
                <a:ea typeface="Calibri" panose="020F0502020204030204" pitchFamily="34" charset="0"/>
              </a:rPr>
              <a:t>	Josh says, “My number has 4 thousands, 8 hundreds and 27 ones”.  What is Josh’s number?</a:t>
            </a:r>
            <a:endParaRPr lang="en-GB" sz="1800" dirty="0">
              <a:latin typeface="Calibri" panose="020F0502020204030204" pitchFamily="34" charset="0"/>
              <a:ea typeface="Calibri" panose="020F0502020204030204" pitchFamily="34" charset="0"/>
            </a:endParaRPr>
          </a:p>
          <a:p>
            <a:pPr>
              <a:spcAft>
                <a:spcPts val="0"/>
              </a:spcAft>
            </a:pP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pPr marL="914400" indent="-457200">
              <a:spcAft>
                <a:spcPts val="0"/>
              </a:spcAft>
            </a:pPr>
            <a:r>
              <a:rPr lang="en-GB" sz="1800" b="1" dirty="0">
                <a:latin typeface="Comic Sans MS" panose="030F0702030302020204" pitchFamily="66" charset="0"/>
                <a:ea typeface="Calibri" panose="020F0502020204030204" pitchFamily="34" charset="0"/>
              </a:rPr>
              <a:t>3.</a:t>
            </a:r>
            <a:r>
              <a:rPr lang="en-GB" sz="1800" dirty="0">
                <a:latin typeface="Comic Sans MS" panose="030F0702030302020204" pitchFamily="66" charset="0"/>
                <a:ea typeface="Calibri" panose="020F0502020204030204" pitchFamily="34" charset="0"/>
              </a:rPr>
              <a:t>	Sally says, “My number has 3 thousands, 12 hundreds and 6 ones”.  What is Sally’s number?</a:t>
            </a:r>
            <a:endParaRPr lang="en-GB" sz="1800" dirty="0">
              <a:latin typeface="Calibri" panose="020F0502020204030204" pitchFamily="34" charset="0"/>
              <a:ea typeface="Calibri" panose="020F0502020204030204" pitchFamily="34" charset="0"/>
            </a:endParaRPr>
          </a:p>
          <a:p>
            <a:pPr>
              <a:spcAft>
                <a:spcPts val="0"/>
              </a:spcAft>
            </a:pP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pPr>
              <a:spcAft>
                <a:spcPts val="0"/>
              </a:spcAft>
            </a:pP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6007866" y="1009997"/>
            <a:ext cx="2683603" cy="461665"/>
          </a:xfrm>
          <a:prstGeom prst="rect">
            <a:avLst/>
          </a:prstGeom>
          <a:noFill/>
        </p:spPr>
        <p:txBody>
          <a:bodyPr wrap="square" rtlCol="0">
            <a:spAutoFit/>
          </a:bodyPr>
          <a:lstStyle/>
          <a:p>
            <a:r>
              <a:rPr lang="en-GB" dirty="0" smtClean="0"/>
              <a:t>Problem Solving:</a:t>
            </a:r>
            <a:endParaRPr lang="en-GB" dirty="0"/>
          </a:p>
        </p:txBody>
      </p:sp>
      <p:sp>
        <p:nvSpPr>
          <p:cNvPr id="17" name="TextBox 16"/>
          <p:cNvSpPr txBox="1"/>
          <p:nvPr/>
        </p:nvSpPr>
        <p:spPr>
          <a:xfrm>
            <a:off x="395536" y="980374"/>
            <a:ext cx="2975584" cy="461665"/>
          </a:xfrm>
          <a:prstGeom prst="rect">
            <a:avLst/>
          </a:prstGeom>
          <a:noFill/>
        </p:spPr>
        <p:txBody>
          <a:bodyPr wrap="square" rtlCol="0">
            <a:spAutoFit/>
          </a:bodyPr>
          <a:lstStyle/>
          <a:p>
            <a:r>
              <a:rPr lang="en-GB" dirty="0" smtClean="0"/>
              <a:t>Independent work:</a:t>
            </a:r>
            <a:endParaRPr lang="en-GB" dirty="0"/>
          </a:p>
        </p:txBody>
      </p:sp>
    </p:spTree>
    <p:extLst>
      <p:ext uri="{BB962C8B-B14F-4D97-AF65-F5344CB8AC3E}">
        <p14:creationId xmlns:p14="http://schemas.microsoft.com/office/powerpoint/2010/main" val="40455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388" y="6092825"/>
            <a:ext cx="8785225" cy="457200"/>
          </a:xfrm>
          <a:prstGeom prst="rect">
            <a:avLst/>
          </a:prstGeom>
          <a:noFill/>
          <a:ln w="9525">
            <a:noFill/>
            <a:miter lim="800000"/>
            <a:headEnd/>
            <a:tailEnd/>
          </a:ln>
        </p:spPr>
        <p:txBody>
          <a:bodyPr>
            <a:spAutoFit/>
          </a:bodyPr>
          <a:lstStyle/>
          <a:p>
            <a:pPr>
              <a:spcBef>
                <a:spcPct val="50000"/>
              </a:spcBef>
            </a:pPr>
            <a:r>
              <a:rPr lang="en-GB" dirty="0">
                <a:solidFill>
                  <a:schemeClr val="accent2"/>
                </a:solidFill>
              </a:rPr>
              <a:t>Inspiring today’s children for tomorrow’s world</a:t>
            </a:r>
          </a:p>
        </p:txBody>
      </p:sp>
      <p:sp>
        <p:nvSpPr>
          <p:cNvPr id="22532" name="Rectangle 4"/>
          <p:cNvSpPr>
            <a:spLocks noGrp="1" noChangeArrowheads="1"/>
          </p:cNvSpPr>
          <p:nvPr>
            <p:ph type="title"/>
          </p:nvPr>
        </p:nvSpPr>
        <p:spPr>
          <a:xfrm>
            <a:off x="577680" y="341784"/>
            <a:ext cx="7772400" cy="566936"/>
          </a:xfrm>
        </p:spPr>
        <p:txBody>
          <a:bodyPr/>
          <a:lstStyle/>
          <a:p>
            <a:pPr algn="ctr"/>
            <a:r>
              <a:rPr lang="en-GB" sz="3200" dirty="0" smtClean="0"/>
              <a:t>Importance of responding in a sentence.  </a:t>
            </a:r>
          </a:p>
        </p:txBody>
      </p:sp>
      <p:pic>
        <p:nvPicPr>
          <p:cNvPr id="2" name="Picture 1"/>
          <p:cNvPicPr>
            <a:picLocks noChangeAspect="1"/>
          </p:cNvPicPr>
          <p:nvPr/>
        </p:nvPicPr>
        <p:blipFill rotWithShape="1">
          <a:blip r:embed="rId3"/>
          <a:srcRect l="1621" t="15446" r="2129" b="21778"/>
          <a:stretch/>
        </p:blipFill>
        <p:spPr>
          <a:xfrm>
            <a:off x="577680" y="1264796"/>
            <a:ext cx="7614196" cy="4828029"/>
          </a:xfrm>
          <a:prstGeom prst="rect">
            <a:avLst/>
          </a:prstGeom>
        </p:spPr>
      </p:pic>
      <p:sp>
        <p:nvSpPr>
          <p:cNvPr id="8" name="Rectangle 4"/>
          <p:cNvSpPr txBox="1">
            <a:spLocks noChangeArrowheads="1"/>
          </p:cNvSpPr>
          <p:nvPr/>
        </p:nvSpPr>
        <p:spPr bwMode="auto">
          <a:xfrm>
            <a:off x="323528" y="4869160"/>
            <a:ext cx="7772400" cy="4229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a:r>
              <a:rPr lang="en-GB" sz="2000" kern="0" dirty="0" smtClean="0"/>
              <a:t>Can anyone tell me what the </a:t>
            </a:r>
            <a:r>
              <a:rPr lang="en-GB" sz="2000" kern="0" dirty="0" smtClean="0"/>
              <a:t>value of the 8 is in </a:t>
            </a:r>
            <a:r>
              <a:rPr lang="en-GB" sz="2000" kern="0" dirty="0" smtClean="0"/>
              <a:t>this number</a:t>
            </a:r>
            <a:r>
              <a:rPr lang="en-GB" sz="2000" kern="0" dirty="0" smtClean="0"/>
              <a:t>?</a:t>
            </a:r>
          </a:p>
          <a:p>
            <a:pPr algn="ctr"/>
            <a:endParaRPr lang="en-GB" sz="2000" kern="0" dirty="0"/>
          </a:p>
          <a:p>
            <a:pPr algn="ctr"/>
            <a:r>
              <a:rPr lang="en-GB" sz="2000" kern="0" dirty="0" smtClean="0"/>
              <a:t>The digit </a:t>
            </a:r>
            <a:r>
              <a:rPr lang="en-GB" sz="2000" u="sng" kern="0" dirty="0" smtClean="0">
                <a:solidFill>
                  <a:srgbClr val="FF0000"/>
                </a:solidFill>
              </a:rPr>
              <a:t>8</a:t>
            </a:r>
            <a:r>
              <a:rPr lang="en-GB" sz="2000" kern="0" dirty="0" smtClean="0"/>
              <a:t> is in the </a:t>
            </a:r>
            <a:r>
              <a:rPr lang="en-GB" sz="2000" u="sng" kern="0" dirty="0" smtClean="0">
                <a:solidFill>
                  <a:srgbClr val="FF0000"/>
                </a:solidFill>
              </a:rPr>
              <a:t>hundre</a:t>
            </a:r>
            <a:r>
              <a:rPr lang="en-GB" sz="2000" u="sng" kern="0" dirty="0" smtClean="0">
                <a:solidFill>
                  <a:srgbClr val="FF0000"/>
                </a:solidFill>
              </a:rPr>
              <a:t>ds</a:t>
            </a:r>
            <a:r>
              <a:rPr lang="en-GB" sz="2000" kern="0" dirty="0" smtClean="0"/>
              <a:t> column therefore I know </a:t>
            </a:r>
          </a:p>
          <a:p>
            <a:pPr algn="ctr"/>
            <a:r>
              <a:rPr lang="en-GB" sz="2000" kern="0" dirty="0" smtClean="0"/>
              <a:t>t</a:t>
            </a:r>
            <a:r>
              <a:rPr lang="en-GB" sz="2000" kern="0" dirty="0" smtClean="0"/>
              <a:t>hat the </a:t>
            </a:r>
            <a:r>
              <a:rPr lang="en-GB" sz="2000" u="sng" kern="0" dirty="0" smtClean="0">
                <a:solidFill>
                  <a:srgbClr val="FF0000"/>
                </a:solidFill>
              </a:rPr>
              <a:t>8</a:t>
            </a:r>
            <a:r>
              <a:rPr lang="en-GB" sz="2000" kern="0" dirty="0" smtClean="0"/>
              <a:t> represents </a:t>
            </a:r>
            <a:r>
              <a:rPr lang="en-GB" sz="2000" u="sng" kern="0" dirty="0" smtClean="0">
                <a:solidFill>
                  <a:srgbClr val="FF0000"/>
                </a:solidFill>
              </a:rPr>
              <a:t>800</a:t>
            </a:r>
            <a:r>
              <a:rPr lang="en-GB" sz="2000" kern="0" dirty="0" smtClean="0"/>
              <a:t>.  </a:t>
            </a:r>
            <a:endParaRPr lang="en-GB" sz="2000" kern="0" dirty="0" smtClean="0"/>
          </a:p>
        </p:txBody>
      </p:sp>
    </p:spTree>
    <p:extLst>
      <p:ext uri="{BB962C8B-B14F-4D97-AF65-F5344CB8AC3E}">
        <p14:creationId xmlns:p14="http://schemas.microsoft.com/office/powerpoint/2010/main" val="250765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388" y="6092825"/>
            <a:ext cx="8785225" cy="457200"/>
          </a:xfrm>
          <a:prstGeom prst="rect">
            <a:avLst/>
          </a:prstGeom>
          <a:noFill/>
          <a:ln w="9525">
            <a:noFill/>
            <a:miter lim="800000"/>
            <a:headEnd/>
            <a:tailEnd/>
          </a:ln>
        </p:spPr>
        <p:txBody>
          <a:bodyPr>
            <a:spAutoFit/>
          </a:bodyPr>
          <a:lstStyle/>
          <a:p>
            <a:pPr>
              <a:spcBef>
                <a:spcPct val="50000"/>
              </a:spcBef>
            </a:pPr>
            <a:r>
              <a:rPr lang="en-GB" dirty="0">
                <a:solidFill>
                  <a:schemeClr val="accent2"/>
                </a:solidFill>
              </a:rPr>
              <a:t>Inspiring today’s children for tomorrow’s world</a:t>
            </a:r>
          </a:p>
        </p:txBody>
      </p:sp>
      <p:sp>
        <p:nvSpPr>
          <p:cNvPr id="22533" name="Rectangle 6" descr="Rectangle: Click to edit Master text styles&#10;Second level&#10;Third level&#10;Fourth level&#10;Fifth level"/>
          <p:cNvSpPr>
            <a:spLocks noGrp="1" noChangeArrowheads="1"/>
          </p:cNvSpPr>
          <p:nvPr>
            <p:ph type="body" idx="1"/>
          </p:nvPr>
        </p:nvSpPr>
        <p:spPr>
          <a:xfrm>
            <a:off x="323850" y="1124744"/>
            <a:ext cx="8640763" cy="3556694"/>
          </a:xfrm>
        </p:spPr>
        <p:txBody>
          <a:bodyPr/>
          <a:lstStyle/>
          <a:p>
            <a:pPr>
              <a:lnSpc>
                <a:spcPct val="80000"/>
              </a:lnSpc>
              <a:buFontTx/>
              <a:buNone/>
            </a:pPr>
            <a:endParaRPr lang="en-GB" dirty="0" smtClean="0"/>
          </a:p>
          <a:p>
            <a:pPr>
              <a:lnSpc>
                <a:spcPct val="80000"/>
              </a:lnSpc>
              <a:buFontTx/>
              <a:buNone/>
            </a:pPr>
            <a:endParaRPr lang="en-GB" dirty="0" smtClean="0"/>
          </a:p>
          <a:p>
            <a:pPr>
              <a:lnSpc>
                <a:spcPct val="80000"/>
              </a:lnSpc>
              <a:buFontTx/>
              <a:buNone/>
            </a:pPr>
            <a:endParaRPr lang="en-GB" dirty="0" smtClean="0"/>
          </a:p>
          <a:p>
            <a:pPr>
              <a:lnSpc>
                <a:spcPct val="80000"/>
              </a:lnSpc>
              <a:buFontTx/>
              <a:buNone/>
            </a:pPr>
            <a:endParaRPr lang="en-GB" sz="2800" dirty="0" smtClean="0"/>
          </a:p>
        </p:txBody>
      </p:sp>
      <p:pic>
        <p:nvPicPr>
          <p:cNvPr id="2" name="Picture 1"/>
          <p:cNvPicPr>
            <a:picLocks noChangeAspect="1"/>
          </p:cNvPicPr>
          <p:nvPr/>
        </p:nvPicPr>
        <p:blipFill rotWithShape="1">
          <a:blip r:embed="rId3"/>
          <a:srcRect t="15918" r="3598" b="18350"/>
          <a:stretch/>
        </p:blipFill>
        <p:spPr>
          <a:xfrm>
            <a:off x="431331" y="1132898"/>
            <a:ext cx="8499691" cy="4704060"/>
          </a:xfrm>
          <a:prstGeom prst="rect">
            <a:avLst/>
          </a:prstGeom>
        </p:spPr>
      </p:pic>
      <p:sp>
        <p:nvSpPr>
          <p:cNvPr id="7" name="Rectangle 4"/>
          <p:cNvSpPr>
            <a:spLocks noGrp="1" noChangeArrowheads="1"/>
          </p:cNvSpPr>
          <p:nvPr>
            <p:ph type="title"/>
          </p:nvPr>
        </p:nvSpPr>
        <p:spPr>
          <a:xfrm>
            <a:off x="577680" y="341784"/>
            <a:ext cx="7772400" cy="566936"/>
          </a:xfrm>
        </p:spPr>
        <p:txBody>
          <a:bodyPr/>
          <a:lstStyle/>
          <a:p>
            <a:pPr algn="ctr"/>
            <a:r>
              <a:rPr lang="en-GB" sz="3200" b="1" dirty="0" smtClean="0"/>
              <a:t>STEM sentences</a:t>
            </a:r>
          </a:p>
        </p:txBody>
      </p:sp>
    </p:spTree>
    <p:extLst>
      <p:ext uri="{BB962C8B-B14F-4D97-AF65-F5344CB8AC3E}">
        <p14:creationId xmlns:p14="http://schemas.microsoft.com/office/powerpoint/2010/main" val="616964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3556" name="Rectangle 4"/>
          <p:cNvSpPr>
            <a:spLocks noGrp="1" noChangeArrowheads="1"/>
          </p:cNvSpPr>
          <p:nvPr>
            <p:ph type="ctrTitle"/>
          </p:nvPr>
        </p:nvSpPr>
        <p:spPr>
          <a:xfrm>
            <a:off x="685800" y="2132856"/>
            <a:ext cx="7772400" cy="1143000"/>
          </a:xfrm>
        </p:spPr>
        <p:txBody>
          <a:bodyPr/>
          <a:lstStyle/>
          <a:p>
            <a:pPr algn="ctr" eaLnBrk="1" hangingPunct="1"/>
            <a:r>
              <a:rPr lang="en-GB" altLang="en-US" sz="6600" b="1" dirty="0" smtClean="0"/>
              <a:t>English</a:t>
            </a:r>
          </a:p>
        </p:txBody>
      </p:sp>
    </p:spTree>
    <p:extLst>
      <p:ext uri="{BB962C8B-B14F-4D97-AF65-F5344CB8AC3E}">
        <p14:creationId xmlns:p14="http://schemas.microsoft.com/office/powerpoint/2010/main" val="355339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5604" name="Rectangle 4"/>
          <p:cNvSpPr>
            <a:spLocks noGrp="1" noChangeArrowheads="1"/>
          </p:cNvSpPr>
          <p:nvPr>
            <p:ph type="title"/>
          </p:nvPr>
        </p:nvSpPr>
        <p:spPr>
          <a:xfrm>
            <a:off x="457200" y="163084"/>
            <a:ext cx="7772400" cy="1143000"/>
          </a:xfrm>
        </p:spPr>
        <p:txBody>
          <a:bodyPr/>
          <a:lstStyle/>
          <a:p>
            <a:pPr algn="ctr" eaLnBrk="1" hangingPunct="1"/>
            <a:r>
              <a:rPr lang="en-GB" altLang="en-US" b="1" dirty="0" smtClean="0"/>
              <a:t>Writing</a:t>
            </a:r>
          </a:p>
        </p:txBody>
      </p:sp>
      <p:sp>
        <p:nvSpPr>
          <p:cNvPr id="28677" name="Rectangle 5"/>
          <p:cNvSpPr>
            <a:spLocks noGrp="1" noChangeArrowheads="1"/>
          </p:cNvSpPr>
          <p:nvPr>
            <p:ph type="body" idx="1"/>
          </p:nvPr>
        </p:nvSpPr>
        <p:spPr>
          <a:xfrm>
            <a:off x="457200" y="1337208"/>
            <a:ext cx="8229600" cy="4645025"/>
          </a:xfrm>
        </p:spPr>
        <p:txBody>
          <a:bodyPr/>
          <a:lstStyle/>
          <a:p>
            <a:pPr eaLnBrk="1" hangingPunct="1">
              <a:lnSpc>
                <a:spcPct val="90000"/>
              </a:lnSpc>
              <a:buFont typeface="Wingdings" panose="05000000000000000000" pitchFamily="2" charset="2"/>
              <a:buChar char="v"/>
              <a:defRPr/>
            </a:pPr>
            <a:r>
              <a:rPr lang="en-GB" altLang="en-US" sz="2000" dirty="0" smtClean="0"/>
              <a:t>Through the year, we will cover a range of </a:t>
            </a:r>
            <a:r>
              <a:rPr lang="en-GB" altLang="en-US" sz="2000" dirty="0" smtClean="0"/>
              <a:t>genres.</a:t>
            </a:r>
            <a:endParaRPr lang="en-GB" altLang="en-US" sz="2000" dirty="0" smtClean="0"/>
          </a:p>
          <a:p>
            <a:pPr eaLnBrk="1" hangingPunct="1">
              <a:lnSpc>
                <a:spcPct val="90000"/>
              </a:lnSpc>
              <a:buFont typeface="Wingdings" panose="05000000000000000000" pitchFamily="2" charset="2"/>
              <a:buChar char="v"/>
              <a:defRPr/>
            </a:pPr>
            <a:endParaRPr lang="en-GB" altLang="en-US" sz="2000" dirty="0" smtClean="0"/>
          </a:p>
          <a:p>
            <a:pPr eaLnBrk="1" hangingPunct="1">
              <a:lnSpc>
                <a:spcPct val="90000"/>
              </a:lnSpc>
              <a:buFont typeface="Wingdings" panose="05000000000000000000" pitchFamily="2" charset="2"/>
              <a:buChar char="v"/>
              <a:defRPr/>
            </a:pPr>
            <a:r>
              <a:rPr lang="en-GB" altLang="en-US" sz="2000" dirty="0" smtClean="0"/>
              <a:t>Focus on pride in all written work throughout all subjects.</a:t>
            </a:r>
          </a:p>
          <a:p>
            <a:pPr marL="0" indent="0" eaLnBrk="1" hangingPunct="1">
              <a:lnSpc>
                <a:spcPct val="90000"/>
              </a:lnSpc>
              <a:buNone/>
              <a:defRPr/>
            </a:pPr>
            <a:endParaRPr lang="en-GB" altLang="en-US" sz="2000" dirty="0" smtClean="0"/>
          </a:p>
          <a:p>
            <a:pPr eaLnBrk="1" hangingPunct="1">
              <a:lnSpc>
                <a:spcPct val="90000"/>
              </a:lnSpc>
              <a:buFont typeface="Wingdings" panose="05000000000000000000" pitchFamily="2" charset="2"/>
              <a:buChar char="v"/>
              <a:defRPr/>
            </a:pPr>
            <a:r>
              <a:rPr lang="en-GB" sz="2000" dirty="0"/>
              <a:t>Children will be involved in both self and peer assessment to help </a:t>
            </a:r>
            <a:r>
              <a:rPr lang="en-GB" sz="2000" dirty="0" smtClean="0"/>
              <a:t>them </a:t>
            </a:r>
            <a:r>
              <a:rPr lang="en-GB" sz="2000" dirty="0"/>
              <a:t>improve their </a:t>
            </a:r>
            <a:r>
              <a:rPr lang="en-GB" sz="2000" dirty="0" smtClean="0"/>
              <a:t>writing.</a:t>
            </a:r>
            <a:endParaRPr lang="en-GB" sz="2000" dirty="0"/>
          </a:p>
          <a:p>
            <a:pPr eaLnBrk="1" hangingPunct="1">
              <a:lnSpc>
                <a:spcPct val="90000"/>
              </a:lnSpc>
              <a:buFont typeface="Wingdings" panose="05000000000000000000" pitchFamily="2" charset="2"/>
              <a:buChar char="v"/>
              <a:defRPr/>
            </a:pPr>
            <a:endParaRPr lang="en-GB" altLang="en-US" sz="2000" dirty="0"/>
          </a:p>
          <a:p>
            <a:pPr eaLnBrk="1" hangingPunct="1">
              <a:lnSpc>
                <a:spcPct val="90000"/>
              </a:lnSpc>
              <a:buFont typeface="Wingdings" panose="05000000000000000000" pitchFamily="2" charset="2"/>
              <a:buChar char="v"/>
              <a:defRPr/>
            </a:pPr>
            <a:r>
              <a:rPr lang="en-GB" altLang="en-US" sz="2000" dirty="0" smtClean="0"/>
              <a:t>Throughout the year children will have lots of opportunities to draft</a:t>
            </a:r>
            <a:r>
              <a:rPr lang="en-GB" altLang="en-US" sz="2000" dirty="0"/>
              <a:t> </a:t>
            </a:r>
            <a:r>
              <a:rPr lang="en-GB" altLang="en-US" sz="2000" dirty="0" smtClean="0"/>
              <a:t>and edit longer pieces of writing. </a:t>
            </a:r>
          </a:p>
          <a:p>
            <a:pPr eaLnBrk="1" hangingPunct="1">
              <a:lnSpc>
                <a:spcPct val="90000"/>
              </a:lnSpc>
              <a:buFont typeface="Wingdings" panose="05000000000000000000" pitchFamily="2" charset="2"/>
              <a:buChar char="v"/>
              <a:defRPr/>
            </a:pPr>
            <a:endParaRPr lang="en-GB" altLang="en-US" sz="2000" dirty="0"/>
          </a:p>
          <a:p>
            <a:pPr eaLnBrk="1" hangingPunct="1">
              <a:lnSpc>
                <a:spcPct val="90000"/>
              </a:lnSpc>
              <a:buFont typeface="Wingdings" panose="05000000000000000000" pitchFamily="2" charset="2"/>
              <a:buChar char="v"/>
              <a:defRPr/>
            </a:pPr>
            <a:r>
              <a:rPr lang="en-GB" altLang="en-US" sz="2000" dirty="0" smtClean="0"/>
              <a:t>This year it has been decided by the teaching team that in Year 4 all children will be writing in pencil.  </a:t>
            </a:r>
          </a:p>
          <a:p>
            <a:pPr eaLnBrk="1" hangingPunct="1">
              <a:lnSpc>
                <a:spcPct val="90000"/>
              </a:lnSpc>
              <a:buFont typeface="Wingdings" panose="05000000000000000000" pitchFamily="2" charset="2"/>
              <a:buChar char="v"/>
              <a:defRPr/>
            </a:pPr>
            <a:endParaRPr lang="en-GB" altLang="en-US" sz="2000" dirty="0"/>
          </a:p>
          <a:p>
            <a:pPr eaLnBrk="1" hangingPunct="1">
              <a:lnSpc>
                <a:spcPct val="90000"/>
              </a:lnSpc>
              <a:buFont typeface="Wingdings" panose="05000000000000000000" pitchFamily="2" charset="2"/>
              <a:buChar char="v"/>
              <a:defRPr/>
            </a:pPr>
            <a:r>
              <a:rPr lang="en-GB" altLang="en-US" sz="2000" dirty="0" smtClean="0"/>
              <a:t>Non-negotiables for writing will include capital letter, full stops and </a:t>
            </a:r>
            <a:r>
              <a:rPr lang="en-GB" altLang="en-US" sz="2000" dirty="0" smtClean="0"/>
              <a:t>joined, </a:t>
            </a:r>
            <a:r>
              <a:rPr lang="en-GB" altLang="en-US" sz="2000" dirty="0" smtClean="0"/>
              <a:t>cursive handwriting.</a:t>
            </a:r>
          </a:p>
          <a:p>
            <a:pPr eaLnBrk="1" hangingPunct="1">
              <a:lnSpc>
                <a:spcPct val="90000"/>
              </a:lnSpc>
              <a:buFont typeface="Wingdings" panose="05000000000000000000" pitchFamily="2" charset="2"/>
              <a:buChar char="v"/>
              <a:defRPr/>
            </a:pPr>
            <a:endParaRPr lang="en-GB" altLang="en-US" sz="2000" dirty="0" smtClean="0"/>
          </a:p>
          <a:p>
            <a:pPr eaLnBrk="1" hangingPunct="1">
              <a:lnSpc>
                <a:spcPct val="90000"/>
              </a:lnSpc>
              <a:buFontTx/>
              <a:buNone/>
              <a:defRPr/>
            </a:pPr>
            <a:endParaRPr lang="en-GB" altLang="en-US" sz="2000" dirty="0" smtClean="0"/>
          </a:p>
          <a:p>
            <a:pPr eaLnBrk="1" hangingPunct="1">
              <a:lnSpc>
                <a:spcPct val="90000"/>
              </a:lnSpc>
              <a:defRPr/>
            </a:pPr>
            <a:endParaRPr lang="en-GB" altLang="en-US" sz="2000" dirty="0" smtClean="0"/>
          </a:p>
          <a:p>
            <a:pPr eaLnBrk="1" hangingPunct="1">
              <a:lnSpc>
                <a:spcPct val="90000"/>
              </a:lnSpc>
              <a:defRPr/>
            </a:pPr>
            <a:endParaRPr lang="en-GB" altLang="en-US" sz="2000" dirty="0" smtClean="0"/>
          </a:p>
        </p:txBody>
      </p:sp>
    </p:spTree>
    <p:extLst>
      <p:ext uri="{BB962C8B-B14F-4D97-AF65-F5344CB8AC3E}">
        <p14:creationId xmlns:p14="http://schemas.microsoft.com/office/powerpoint/2010/main" val="2079076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8676" name="Rectangle 4"/>
          <p:cNvSpPr>
            <a:spLocks noGrp="1" noChangeArrowheads="1"/>
          </p:cNvSpPr>
          <p:nvPr>
            <p:ph type="title"/>
          </p:nvPr>
        </p:nvSpPr>
        <p:spPr>
          <a:xfrm>
            <a:off x="674687" y="0"/>
            <a:ext cx="7772400" cy="1143000"/>
          </a:xfrm>
        </p:spPr>
        <p:txBody>
          <a:bodyPr/>
          <a:lstStyle/>
          <a:p>
            <a:pPr algn="ctr" eaLnBrk="1" hangingPunct="1"/>
            <a:r>
              <a:rPr lang="en-GB" altLang="en-US" b="1" dirty="0" smtClean="0"/>
              <a:t>Reading</a:t>
            </a:r>
          </a:p>
        </p:txBody>
      </p:sp>
      <p:sp>
        <p:nvSpPr>
          <p:cNvPr id="28677" name="Rectangle 5"/>
          <p:cNvSpPr>
            <a:spLocks noGrp="1" noChangeArrowheads="1"/>
          </p:cNvSpPr>
          <p:nvPr>
            <p:ph type="body" idx="1"/>
          </p:nvPr>
        </p:nvSpPr>
        <p:spPr>
          <a:xfrm>
            <a:off x="457200" y="982663"/>
            <a:ext cx="8229600" cy="4525962"/>
          </a:xfrm>
        </p:spPr>
        <p:txBody>
          <a:bodyPr/>
          <a:lstStyle/>
          <a:p>
            <a:pPr eaLnBrk="1" hangingPunct="1">
              <a:buFont typeface="Wingdings" panose="05000000000000000000" pitchFamily="2" charset="2"/>
              <a:buChar char="v"/>
            </a:pPr>
            <a:endParaRPr lang="en-GB" altLang="en-US" sz="2000" dirty="0" smtClean="0"/>
          </a:p>
          <a:p>
            <a:pPr eaLnBrk="1" hangingPunct="1">
              <a:buFont typeface="Wingdings" panose="05000000000000000000" pitchFamily="2" charset="2"/>
              <a:buChar char="v"/>
            </a:pPr>
            <a:r>
              <a:rPr lang="en-GB" altLang="en-US" sz="2000" dirty="0" smtClean="0"/>
              <a:t>Reading at home: 10-15 minutes five times a week.</a:t>
            </a:r>
          </a:p>
          <a:p>
            <a:pPr eaLnBrk="1" hangingPunct="1">
              <a:buFont typeface="Wingdings" panose="05000000000000000000" pitchFamily="2" charset="2"/>
              <a:buChar char="v"/>
            </a:pPr>
            <a:endParaRPr lang="en-GB" altLang="en-US" sz="2000" dirty="0" smtClean="0"/>
          </a:p>
          <a:p>
            <a:pPr eaLnBrk="1" hangingPunct="1">
              <a:buFont typeface="Wingdings" panose="05000000000000000000" pitchFamily="2" charset="2"/>
              <a:buChar char="v"/>
            </a:pPr>
            <a:r>
              <a:rPr lang="en-GB" altLang="en-US" sz="2000" dirty="0" smtClean="0"/>
              <a:t>Guided Reading. We teach this through various different methods. We like to combine whole class reading with smaller group reading.</a:t>
            </a:r>
          </a:p>
          <a:p>
            <a:pPr eaLnBrk="1" hangingPunct="1">
              <a:buFont typeface="Wingdings" panose="05000000000000000000" pitchFamily="2" charset="2"/>
              <a:buChar char="v"/>
            </a:pPr>
            <a:endParaRPr lang="en-GB" altLang="en-US" sz="2000" dirty="0" smtClean="0"/>
          </a:p>
          <a:p>
            <a:pPr eaLnBrk="1" hangingPunct="1">
              <a:buFont typeface="Wingdings" panose="05000000000000000000" pitchFamily="2" charset="2"/>
              <a:buChar char="v"/>
            </a:pPr>
            <a:r>
              <a:rPr lang="en-GB" altLang="en-US" sz="2000" dirty="0" smtClean="0"/>
              <a:t>There are also plenty of opportunities for children to read independently throughout the week.</a:t>
            </a:r>
          </a:p>
          <a:p>
            <a:pPr eaLnBrk="1" hangingPunct="1">
              <a:buFont typeface="Wingdings" panose="05000000000000000000" pitchFamily="2" charset="2"/>
              <a:buChar char="v"/>
            </a:pPr>
            <a:endParaRPr lang="en-GB" altLang="en-US" sz="2000" dirty="0" smtClean="0"/>
          </a:p>
          <a:p>
            <a:pPr eaLnBrk="1" hangingPunct="1">
              <a:buFont typeface="Wingdings" panose="05000000000000000000" pitchFamily="2" charset="2"/>
              <a:buChar char="v"/>
            </a:pPr>
            <a:r>
              <a:rPr lang="en-GB" altLang="en-US" sz="2000" dirty="0" smtClean="0"/>
              <a:t>We also have a class reader which is read throughout the week. </a:t>
            </a:r>
            <a:endParaRPr lang="en-GB" altLang="en-US" sz="2000" dirty="0" smtClean="0"/>
          </a:p>
          <a:p>
            <a:pPr eaLnBrk="1" hangingPunct="1">
              <a:buFont typeface="Wingdings" panose="05000000000000000000" pitchFamily="2" charset="2"/>
              <a:buChar char="v"/>
            </a:pPr>
            <a:endParaRPr lang="en-GB" altLang="en-US" sz="2000" dirty="0" smtClean="0"/>
          </a:p>
          <a:p>
            <a:pPr eaLnBrk="1" hangingPunct="1">
              <a:buFont typeface="Wingdings" panose="05000000000000000000" pitchFamily="2" charset="2"/>
              <a:buChar char="v"/>
            </a:pPr>
            <a:r>
              <a:rPr lang="en-GB" altLang="en-US" sz="2000" dirty="0" smtClean="0"/>
              <a:t>Book challenge. The children are encouraged to read different authors and genres to try and extend their reading. Exposure to this is very important.</a:t>
            </a:r>
          </a:p>
        </p:txBody>
      </p:sp>
    </p:spTree>
    <p:extLst>
      <p:ext uri="{BB962C8B-B14F-4D97-AF65-F5344CB8AC3E}">
        <p14:creationId xmlns:p14="http://schemas.microsoft.com/office/powerpoint/2010/main" val="231199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28676" name="Rectangle 4"/>
          <p:cNvSpPr>
            <a:spLocks noGrp="1" noChangeArrowheads="1"/>
          </p:cNvSpPr>
          <p:nvPr>
            <p:ph type="title"/>
          </p:nvPr>
        </p:nvSpPr>
        <p:spPr>
          <a:xfrm>
            <a:off x="674687" y="0"/>
            <a:ext cx="7772400" cy="1143000"/>
          </a:xfrm>
        </p:spPr>
        <p:txBody>
          <a:bodyPr/>
          <a:lstStyle/>
          <a:p>
            <a:pPr algn="ctr" eaLnBrk="1" hangingPunct="1"/>
            <a:r>
              <a:rPr lang="en-GB" altLang="en-US" b="1" dirty="0" smtClean="0"/>
              <a:t>Reading</a:t>
            </a:r>
          </a:p>
        </p:txBody>
      </p:sp>
      <p:sp>
        <p:nvSpPr>
          <p:cNvPr id="28677" name="Rectangle 5"/>
          <p:cNvSpPr>
            <a:spLocks noGrp="1" noChangeArrowheads="1"/>
          </p:cNvSpPr>
          <p:nvPr>
            <p:ph type="body" idx="1"/>
          </p:nvPr>
        </p:nvSpPr>
        <p:spPr>
          <a:xfrm>
            <a:off x="446087" y="764704"/>
            <a:ext cx="8229600" cy="4525962"/>
          </a:xfrm>
        </p:spPr>
        <p:txBody>
          <a:bodyPr/>
          <a:lstStyle/>
          <a:p>
            <a:pPr eaLnBrk="1" hangingPunct="1">
              <a:buFont typeface="Wingdings" panose="05000000000000000000" pitchFamily="2" charset="2"/>
              <a:buChar char="v"/>
            </a:pPr>
            <a:endParaRPr lang="en-GB" altLang="en-US" sz="2000" dirty="0" smtClean="0"/>
          </a:p>
          <a:p>
            <a:pPr eaLnBrk="1" hangingPunct="1">
              <a:buFont typeface="Wingdings" panose="05000000000000000000" pitchFamily="2" charset="2"/>
              <a:buChar char="v"/>
            </a:pPr>
            <a:r>
              <a:rPr lang="en-GB" altLang="en-US" sz="2000" dirty="0" smtClean="0"/>
              <a:t>There is a big emphasis on reading this year in order to raise the profile of reading throughout the school.</a:t>
            </a:r>
          </a:p>
          <a:p>
            <a:pPr eaLnBrk="1" hangingPunct="1">
              <a:buFont typeface="Wingdings" panose="05000000000000000000" pitchFamily="2" charset="2"/>
              <a:buChar char="v"/>
            </a:pPr>
            <a:r>
              <a:rPr lang="en-GB" altLang="en-US" sz="2000" dirty="0" smtClean="0"/>
              <a:t>We have several new initiatives to enhance the children’s love of reading and to enrich their vocabulary. </a:t>
            </a:r>
          </a:p>
          <a:p>
            <a:pPr eaLnBrk="1" hangingPunct="1">
              <a:buFont typeface="Wingdings" panose="05000000000000000000" pitchFamily="2" charset="2"/>
              <a:buChar char="v"/>
            </a:pPr>
            <a:r>
              <a:rPr lang="en-GB" altLang="en-US" sz="2000" dirty="0" smtClean="0"/>
              <a:t>Word of the Day</a:t>
            </a:r>
          </a:p>
          <a:p>
            <a:pPr eaLnBrk="1" hangingPunct="1">
              <a:buFont typeface="Wingdings" panose="05000000000000000000" pitchFamily="2" charset="2"/>
              <a:buChar char="v"/>
            </a:pPr>
            <a:r>
              <a:rPr lang="en-GB" altLang="en-US" sz="2000" dirty="0"/>
              <a:t>ERIC – </a:t>
            </a:r>
            <a:r>
              <a:rPr lang="en-GB" altLang="en-US" sz="2000" dirty="0">
                <a:solidFill>
                  <a:srgbClr val="FF0000"/>
                </a:solidFill>
              </a:rPr>
              <a:t>E</a:t>
            </a:r>
            <a:r>
              <a:rPr lang="en-GB" altLang="en-US" sz="2000" dirty="0"/>
              <a:t>xplain, </a:t>
            </a:r>
            <a:r>
              <a:rPr lang="en-GB" altLang="en-US" sz="2000" dirty="0">
                <a:solidFill>
                  <a:srgbClr val="FF0000"/>
                </a:solidFill>
              </a:rPr>
              <a:t>R</a:t>
            </a:r>
            <a:r>
              <a:rPr lang="en-GB" altLang="en-US" sz="2000" dirty="0"/>
              <a:t>etrieve, </a:t>
            </a:r>
          </a:p>
          <a:p>
            <a:pPr marL="0" indent="0" eaLnBrk="1" hangingPunct="1">
              <a:buNone/>
            </a:pPr>
            <a:r>
              <a:rPr lang="en-GB" altLang="en-US" sz="2000" dirty="0"/>
              <a:t>    </a:t>
            </a:r>
            <a:r>
              <a:rPr lang="en-GB" altLang="en-US" sz="2000" dirty="0">
                <a:solidFill>
                  <a:srgbClr val="FF0000"/>
                </a:solidFill>
              </a:rPr>
              <a:t>I</a:t>
            </a:r>
            <a:r>
              <a:rPr lang="en-GB" altLang="en-US" sz="2000" dirty="0"/>
              <a:t>nterpret &amp; </a:t>
            </a:r>
            <a:r>
              <a:rPr lang="en-GB" altLang="en-US" sz="2000" dirty="0">
                <a:solidFill>
                  <a:srgbClr val="FF0000"/>
                </a:solidFill>
              </a:rPr>
              <a:t>C</a:t>
            </a:r>
            <a:r>
              <a:rPr lang="en-GB" altLang="en-US" sz="2000" dirty="0"/>
              <a:t>hoice.</a:t>
            </a:r>
          </a:p>
          <a:p>
            <a:pPr eaLnBrk="1" hangingPunct="1">
              <a:buFont typeface="Wingdings" panose="05000000000000000000" pitchFamily="2" charset="2"/>
              <a:buChar char="v"/>
            </a:pPr>
            <a:r>
              <a:rPr lang="en-GB" altLang="en-US" sz="2000" dirty="0"/>
              <a:t>Developing higher order </a:t>
            </a:r>
          </a:p>
          <a:p>
            <a:pPr marL="0" indent="0" eaLnBrk="1" hangingPunct="1">
              <a:buNone/>
            </a:pPr>
            <a:r>
              <a:rPr lang="en-GB" altLang="en-US" sz="2000" dirty="0"/>
              <a:t>    reading skills such as inference.</a:t>
            </a:r>
          </a:p>
          <a:p>
            <a:pPr eaLnBrk="1" hangingPunct="1">
              <a:buFont typeface="Wingdings" panose="05000000000000000000" pitchFamily="2" charset="2"/>
              <a:buChar char="v"/>
            </a:pPr>
            <a:r>
              <a:rPr lang="en-GB" altLang="en-US" sz="2000" dirty="0" smtClean="0"/>
              <a:t>Class reader – allowing all </a:t>
            </a:r>
          </a:p>
          <a:p>
            <a:pPr marL="0" indent="0" eaLnBrk="1" hangingPunct="1">
              <a:buNone/>
            </a:pPr>
            <a:r>
              <a:rPr lang="en-GB" altLang="en-US" sz="2000" dirty="0"/>
              <a:t> </a:t>
            </a:r>
            <a:r>
              <a:rPr lang="en-GB" altLang="en-US" sz="2000" dirty="0" smtClean="0"/>
              <a:t>   children to access texts for </a:t>
            </a:r>
          </a:p>
          <a:p>
            <a:pPr marL="0" indent="0" eaLnBrk="1" hangingPunct="1">
              <a:buNone/>
            </a:pPr>
            <a:r>
              <a:rPr lang="en-GB" altLang="en-US" sz="2000" dirty="0" smtClean="0"/>
              <a:t>    pleasure and to extend their</a:t>
            </a:r>
          </a:p>
          <a:p>
            <a:pPr marL="0" indent="0" eaLnBrk="1" hangingPunct="1">
              <a:buNone/>
            </a:pPr>
            <a:r>
              <a:rPr lang="en-GB" altLang="en-US" sz="2000" dirty="0"/>
              <a:t> </a:t>
            </a:r>
            <a:r>
              <a:rPr lang="en-GB" altLang="en-US" sz="2000" dirty="0" smtClean="0"/>
              <a:t>   vocabulary, ideas and inform </a:t>
            </a:r>
          </a:p>
          <a:p>
            <a:pPr marL="0" indent="0" eaLnBrk="1" hangingPunct="1">
              <a:buNone/>
            </a:pPr>
            <a:r>
              <a:rPr lang="en-GB" altLang="en-US" sz="2000" dirty="0"/>
              <a:t> </a:t>
            </a:r>
            <a:r>
              <a:rPr lang="en-GB" altLang="en-US" sz="2000" dirty="0" smtClean="0"/>
              <a:t>   their own writing.  </a:t>
            </a:r>
          </a:p>
          <a:p>
            <a:pPr marL="0" indent="0" eaLnBrk="1" hangingPunct="1">
              <a:buNone/>
            </a:pPr>
            <a:endParaRPr lang="en-GB" altLang="en-US" sz="2000" dirty="0" smtClean="0"/>
          </a:p>
          <a:p>
            <a:pPr marL="0" indent="0" eaLnBrk="1" hangingPunct="1">
              <a:buNone/>
            </a:pPr>
            <a:endParaRPr lang="en-GB" altLang="en-US" sz="2000" dirty="0" smtClean="0"/>
          </a:p>
          <a:p>
            <a:pPr marL="0" indent="0" eaLnBrk="1" hangingPunct="1">
              <a:buNone/>
            </a:pPr>
            <a:endParaRPr lang="en-GB" altLang="en-US" sz="2000" dirty="0" smtClean="0"/>
          </a:p>
        </p:txBody>
      </p:sp>
      <p:pic>
        <p:nvPicPr>
          <p:cNvPr id="2" name="Picture 1"/>
          <p:cNvPicPr>
            <a:picLocks noChangeAspect="1"/>
          </p:cNvPicPr>
          <p:nvPr/>
        </p:nvPicPr>
        <p:blipFill>
          <a:blip r:embed="rId4"/>
          <a:stretch>
            <a:fillRect/>
          </a:stretch>
        </p:blipFill>
        <p:spPr>
          <a:xfrm>
            <a:off x="4435296" y="2629051"/>
            <a:ext cx="4385176" cy="3372383"/>
          </a:xfrm>
          <a:prstGeom prst="rect">
            <a:avLst/>
          </a:prstGeom>
        </p:spPr>
      </p:pic>
    </p:spTree>
    <p:extLst>
      <p:ext uri="{BB962C8B-B14F-4D97-AF65-F5344CB8AC3E}">
        <p14:creationId xmlns:p14="http://schemas.microsoft.com/office/powerpoint/2010/main" val="60976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Elburton logo"/>
          <p:cNvPicPr>
            <a:picLocks noChangeAspect="1" noChangeArrowheads="1"/>
          </p:cNvPicPr>
          <p:nvPr/>
        </p:nvPicPr>
        <p:blipFill>
          <a:blip r:embed="rId2">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p:txBody>
          <a:bodyPr/>
          <a:lstStyle/>
          <a:p>
            <a:pPr algn="ctr"/>
            <a:r>
              <a:rPr lang="en-GB" altLang="en-US" b="1" u="sng" dirty="0" smtClean="0"/>
              <a:t>The Teaching Team</a:t>
            </a:r>
          </a:p>
        </p:txBody>
      </p:sp>
      <p:sp>
        <p:nvSpPr>
          <p:cNvPr id="6148" name="Content Placeholder 2"/>
          <p:cNvSpPr>
            <a:spLocks noGrp="1"/>
          </p:cNvSpPr>
          <p:nvPr>
            <p:ph idx="1"/>
          </p:nvPr>
        </p:nvSpPr>
        <p:spPr>
          <a:xfrm>
            <a:off x="251520" y="1916832"/>
            <a:ext cx="8640762" cy="3888432"/>
          </a:xfrm>
          <a:solidFill>
            <a:schemeClr val="accent1"/>
          </a:solidFill>
        </p:spPr>
        <p:txBody>
          <a:bodyPr/>
          <a:lstStyle/>
          <a:p>
            <a:pPr>
              <a:buFontTx/>
              <a:buNone/>
            </a:pPr>
            <a:endParaRPr lang="en-GB" altLang="en-US" sz="2200" dirty="0"/>
          </a:p>
          <a:p>
            <a:pPr>
              <a:buFontTx/>
              <a:buNone/>
            </a:pPr>
            <a:r>
              <a:rPr lang="en-GB" altLang="en-US" sz="2200" b="1" dirty="0" smtClean="0"/>
              <a:t>4SG</a:t>
            </a:r>
            <a:r>
              <a:rPr lang="en-GB" altLang="en-US" sz="2200" dirty="0" smtClean="0"/>
              <a:t> </a:t>
            </a:r>
            <a:r>
              <a:rPr lang="en-GB" altLang="en-US" sz="2200" dirty="0" smtClean="0"/>
              <a:t>– </a:t>
            </a:r>
            <a:r>
              <a:rPr lang="en-GB" altLang="en-US" sz="2200" dirty="0" smtClean="0"/>
              <a:t>Mr Griggs</a:t>
            </a:r>
            <a:endParaRPr lang="en-GB" altLang="en-US" sz="2200" dirty="0" smtClean="0"/>
          </a:p>
          <a:p>
            <a:pPr>
              <a:buFontTx/>
              <a:buNone/>
            </a:pPr>
            <a:endParaRPr lang="en-GB" altLang="en-US" sz="2200" dirty="0" smtClean="0"/>
          </a:p>
          <a:p>
            <a:pPr>
              <a:buFontTx/>
              <a:buNone/>
            </a:pPr>
            <a:r>
              <a:rPr lang="en-GB" altLang="en-US" sz="2200" b="1" dirty="0" smtClean="0"/>
              <a:t>4SB</a:t>
            </a:r>
            <a:r>
              <a:rPr lang="en-GB" altLang="en-US" sz="2200" dirty="0" smtClean="0"/>
              <a:t> - Mrs Bates</a:t>
            </a:r>
          </a:p>
          <a:p>
            <a:pPr>
              <a:buFontTx/>
              <a:buNone/>
            </a:pPr>
            <a:endParaRPr lang="en-GB" altLang="en-US" sz="2200" dirty="0" smtClean="0"/>
          </a:p>
          <a:p>
            <a:pPr>
              <a:buFontTx/>
              <a:buNone/>
            </a:pPr>
            <a:r>
              <a:rPr lang="en-GB" altLang="en-US" sz="2200" b="1" dirty="0" smtClean="0"/>
              <a:t>Teaching Assistants</a:t>
            </a:r>
            <a:r>
              <a:rPr lang="en-GB" altLang="en-US" sz="2200" dirty="0" smtClean="0"/>
              <a:t> – Mrs </a:t>
            </a:r>
            <a:r>
              <a:rPr lang="en-GB" altLang="en-US" sz="2200" dirty="0" smtClean="0"/>
              <a:t>Hall</a:t>
            </a:r>
          </a:p>
          <a:p>
            <a:pPr>
              <a:buFontTx/>
              <a:buNone/>
            </a:pPr>
            <a:r>
              <a:rPr lang="en-GB" altLang="en-US" sz="2200" b="1" dirty="0" smtClean="0"/>
              <a:t>Teaching Assistant Apprentice</a:t>
            </a:r>
            <a:r>
              <a:rPr lang="en-GB" altLang="en-US" sz="2200" dirty="0" smtClean="0"/>
              <a:t> – Mr </a:t>
            </a:r>
            <a:r>
              <a:rPr lang="en-GB" altLang="en-US" sz="2200" dirty="0" smtClean="0"/>
              <a:t>Kerridge</a:t>
            </a:r>
            <a:endParaRPr lang="en-GB" altLang="en-US" sz="2200" dirty="0" smtClean="0"/>
          </a:p>
          <a:p>
            <a:pPr>
              <a:buFontTx/>
              <a:buNone/>
            </a:pPr>
            <a:endParaRPr lang="en-GB" altLang="en-US" sz="2200" dirty="0"/>
          </a:p>
          <a:p>
            <a:pPr>
              <a:buFontTx/>
              <a:buNone/>
            </a:pPr>
            <a:r>
              <a:rPr lang="en-GB" altLang="en-US" sz="2200" b="1" dirty="0" smtClean="0"/>
              <a:t>SCITT Trainee </a:t>
            </a:r>
            <a:r>
              <a:rPr lang="en-GB" altLang="en-US" sz="2200" dirty="0" smtClean="0"/>
              <a:t>– </a:t>
            </a:r>
            <a:r>
              <a:rPr lang="en-GB" altLang="en-US" sz="2200" dirty="0" smtClean="0"/>
              <a:t>Mr Jenkins</a:t>
            </a:r>
            <a:endParaRPr lang="en-GB" altLang="en-US" sz="2200" dirty="0" smtClean="0"/>
          </a:p>
          <a:p>
            <a:pPr>
              <a:buFontTx/>
              <a:buNone/>
            </a:pPr>
            <a:endParaRPr lang="en-GB" altLang="en-US" sz="2200" dirty="0" smtClean="0"/>
          </a:p>
          <a:p>
            <a:pPr>
              <a:buFontTx/>
              <a:buNone/>
            </a:pPr>
            <a:endParaRPr lang="en-GB" altLang="en-US" sz="2200" dirty="0" smtClean="0"/>
          </a:p>
        </p:txBody>
      </p:sp>
    </p:spTree>
    <p:extLst>
      <p:ext uri="{BB962C8B-B14F-4D97-AF65-F5344CB8AC3E}">
        <p14:creationId xmlns:p14="http://schemas.microsoft.com/office/powerpoint/2010/main" val="3139293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0724" name="Rectangle 4"/>
          <p:cNvSpPr>
            <a:spLocks noGrp="1" noChangeArrowheads="1"/>
          </p:cNvSpPr>
          <p:nvPr>
            <p:ph type="title"/>
          </p:nvPr>
        </p:nvSpPr>
        <p:spPr>
          <a:xfrm>
            <a:off x="539552" y="302618"/>
            <a:ext cx="7772400" cy="899120"/>
          </a:xfrm>
        </p:spPr>
        <p:txBody>
          <a:bodyPr/>
          <a:lstStyle/>
          <a:p>
            <a:pPr algn="ctr" eaLnBrk="1" hangingPunct="1"/>
            <a:r>
              <a:rPr lang="en-GB" altLang="en-US" b="1" dirty="0" smtClean="0"/>
              <a:t>Speaking and Listening</a:t>
            </a:r>
          </a:p>
        </p:txBody>
      </p:sp>
      <p:sp>
        <p:nvSpPr>
          <p:cNvPr id="34821" name="Rectangle 5"/>
          <p:cNvSpPr>
            <a:spLocks noGrp="1" noChangeArrowheads="1"/>
          </p:cNvSpPr>
          <p:nvPr>
            <p:ph type="body" idx="1"/>
          </p:nvPr>
        </p:nvSpPr>
        <p:spPr>
          <a:xfrm>
            <a:off x="457200" y="1442762"/>
            <a:ext cx="8229600" cy="4525962"/>
          </a:xfrm>
        </p:spPr>
        <p:txBody>
          <a:bodyPr/>
          <a:lstStyle/>
          <a:p>
            <a:pPr marL="0" indent="0" eaLnBrk="1" hangingPunct="1">
              <a:buNone/>
              <a:defRPr/>
            </a:pPr>
            <a:r>
              <a:rPr lang="en-GB" altLang="en-US" sz="2000" b="1" dirty="0" smtClean="0"/>
              <a:t>In school we ask the children to</a:t>
            </a:r>
            <a:r>
              <a:rPr lang="en-GB" altLang="en-US" sz="2000" b="1" dirty="0" smtClean="0"/>
              <a:t>:</a:t>
            </a:r>
          </a:p>
          <a:p>
            <a:pPr marL="0" indent="0" eaLnBrk="1" hangingPunct="1">
              <a:buNone/>
              <a:defRPr/>
            </a:pPr>
            <a:endParaRPr lang="en-GB" altLang="en-US" sz="2000" b="1" dirty="0" smtClean="0"/>
          </a:p>
          <a:p>
            <a:pPr eaLnBrk="1" hangingPunct="1">
              <a:buFont typeface="Wingdings" panose="05000000000000000000" pitchFamily="2" charset="2"/>
              <a:buChar char="v"/>
              <a:defRPr/>
            </a:pPr>
            <a:r>
              <a:rPr lang="en-GB" altLang="en-US" sz="2000" dirty="0" smtClean="0"/>
              <a:t>Speak to different audiences (drama, role play, performance poetry, debate). </a:t>
            </a:r>
          </a:p>
          <a:p>
            <a:pPr eaLnBrk="1" hangingPunct="1">
              <a:buFont typeface="Wingdings" panose="05000000000000000000" pitchFamily="2" charset="2"/>
              <a:buChar char="v"/>
              <a:defRPr/>
            </a:pPr>
            <a:r>
              <a:rPr lang="en-GB" altLang="en-US" sz="2000" dirty="0" smtClean="0"/>
              <a:t>Use appropriate vocabulary for different audiences. Encourage them by modelling high level vocabulary.</a:t>
            </a:r>
          </a:p>
          <a:p>
            <a:pPr marL="0" indent="0" eaLnBrk="1" hangingPunct="1">
              <a:buNone/>
              <a:defRPr/>
            </a:pPr>
            <a:endParaRPr lang="en-GB" altLang="en-US" sz="2000" b="1" dirty="0" smtClean="0"/>
          </a:p>
          <a:p>
            <a:pPr marL="0" indent="0" eaLnBrk="1" hangingPunct="1">
              <a:buNone/>
              <a:defRPr/>
            </a:pPr>
            <a:r>
              <a:rPr lang="en-GB" altLang="en-US" sz="2000" b="1" dirty="0" smtClean="0"/>
              <a:t>The biggest difference you can make for your child is to</a:t>
            </a:r>
            <a:r>
              <a:rPr lang="en-GB" altLang="en-US" sz="2000" b="1" dirty="0" smtClean="0"/>
              <a:t>:</a:t>
            </a:r>
          </a:p>
          <a:p>
            <a:pPr marL="0" indent="0" eaLnBrk="1" hangingPunct="1">
              <a:buNone/>
              <a:defRPr/>
            </a:pPr>
            <a:endParaRPr lang="en-GB" altLang="en-US" sz="2000" b="1" dirty="0" smtClean="0"/>
          </a:p>
          <a:p>
            <a:pPr eaLnBrk="1" hangingPunct="1">
              <a:buFont typeface="Wingdings" panose="05000000000000000000" pitchFamily="2" charset="2"/>
              <a:buChar char="v"/>
              <a:defRPr/>
            </a:pPr>
            <a:r>
              <a:rPr lang="en-GB" altLang="en-US" sz="2000" dirty="0"/>
              <a:t>I</a:t>
            </a:r>
            <a:r>
              <a:rPr lang="en-GB" altLang="en-US" sz="2000" dirty="0" smtClean="0"/>
              <a:t>nsist your child talks in full sentences.</a:t>
            </a:r>
          </a:p>
          <a:p>
            <a:pPr eaLnBrk="1" hangingPunct="1">
              <a:buFont typeface="Wingdings" panose="05000000000000000000" pitchFamily="2" charset="2"/>
              <a:buChar char="v"/>
              <a:defRPr/>
            </a:pPr>
            <a:r>
              <a:rPr lang="en-GB" altLang="en-US" sz="2000" dirty="0" smtClean="0"/>
              <a:t>Not use ‘Yeah</a:t>
            </a:r>
            <a:r>
              <a:rPr lang="en-GB" altLang="en-US" sz="2000" dirty="0" smtClean="0"/>
              <a:t>’, </a:t>
            </a:r>
            <a:r>
              <a:rPr lang="en-GB" altLang="en-US" sz="2000" dirty="0" smtClean="0"/>
              <a:t>‘fine</a:t>
            </a:r>
            <a:r>
              <a:rPr lang="en-GB" altLang="en-US" sz="2000" dirty="0" smtClean="0"/>
              <a:t>’ or ‘K’ </a:t>
            </a:r>
            <a:r>
              <a:rPr lang="en-GB" altLang="en-US" sz="2000" dirty="0" smtClean="0"/>
              <a:t>(don’t let them overuse this).</a:t>
            </a:r>
          </a:p>
          <a:p>
            <a:pPr eaLnBrk="1" hangingPunct="1">
              <a:buFont typeface="Wingdings" panose="05000000000000000000" pitchFamily="2" charset="2"/>
              <a:buChar char="v"/>
              <a:defRPr/>
            </a:pPr>
            <a:r>
              <a:rPr lang="en-GB" altLang="en-US" sz="2000" dirty="0" smtClean="0"/>
              <a:t>Insist they show good listening habits such as stopping, looking you in the eye and repeat instructions. </a:t>
            </a:r>
          </a:p>
        </p:txBody>
      </p:sp>
    </p:spTree>
    <p:extLst>
      <p:ext uri="{BB962C8B-B14F-4D97-AF65-F5344CB8AC3E}">
        <p14:creationId xmlns:p14="http://schemas.microsoft.com/office/powerpoint/2010/main" val="566110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Elburton logo"/>
          <p:cNvPicPr>
            <a:picLocks noChangeAspect="1" noChangeArrowheads="1"/>
          </p:cNvPicPr>
          <p:nvPr/>
        </p:nvPicPr>
        <p:blipFill>
          <a:blip r:embed="rId2">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71438"/>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5844" name="Text Box 4"/>
          <p:cNvSpPr txBox="1">
            <a:spLocks noChangeArrowheads="1"/>
          </p:cNvSpPr>
          <p:nvPr/>
        </p:nvSpPr>
        <p:spPr bwMode="auto">
          <a:xfrm>
            <a:off x="171274" y="1695266"/>
            <a:ext cx="9144000" cy="2862322"/>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50000"/>
              </a:spcBef>
              <a:buFont typeface="Wingdings" panose="05000000000000000000" pitchFamily="2" charset="2"/>
              <a:buChar char="v"/>
              <a:defRPr/>
            </a:pPr>
            <a:r>
              <a:rPr lang="en-GB" altLang="en-US" sz="2000" dirty="0" smtClean="0">
                <a:latin typeface="+mj-lt"/>
              </a:rPr>
              <a:t>Continue to listen and read to your </a:t>
            </a:r>
            <a:r>
              <a:rPr lang="en-GB" altLang="en-US" sz="2000" dirty="0" smtClean="0">
                <a:latin typeface="+mj-lt"/>
              </a:rPr>
              <a:t>child </a:t>
            </a:r>
            <a:r>
              <a:rPr lang="en-GB" altLang="en-US" sz="2000" dirty="0" smtClean="0">
                <a:latin typeface="+mj-lt"/>
              </a:rPr>
              <a:t>regularly</a:t>
            </a:r>
          </a:p>
          <a:p>
            <a:pPr marL="457200" indent="-457200" eaLnBrk="1" hangingPunct="1">
              <a:spcBef>
                <a:spcPct val="50000"/>
              </a:spcBef>
              <a:buFont typeface="Wingdings" panose="05000000000000000000" pitchFamily="2" charset="2"/>
              <a:buChar char="v"/>
              <a:defRPr/>
            </a:pPr>
            <a:r>
              <a:rPr lang="en-GB" altLang="en-US" sz="2000" dirty="0" smtClean="0">
                <a:latin typeface="+mj-lt"/>
              </a:rPr>
              <a:t>Be involved in homework </a:t>
            </a:r>
            <a:r>
              <a:rPr lang="en-GB" altLang="en-US" sz="2000" i="1" dirty="0" smtClean="0">
                <a:latin typeface="+mj-lt"/>
              </a:rPr>
              <a:t>(but don’t do it for them!)</a:t>
            </a:r>
          </a:p>
          <a:p>
            <a:pPr marL="457200" indent="-457200" eaLnBrk="1" hangingPunct="1">
              <a:spcBef>
                <a:spcPct val="50000"/>
              </a:spcBef>
              <a:buFont typeface="Wingdings" panose="05000000000000000000" pitchFamily="2" charset="2"/>
              <a:buChar char="v"/>
              <a:defRPr/>
            </a:pPr>
            <a:r>
              <a:rPr lang="en-GB" altLang="en-US" sz="2000" dirty="0" smtClean="0">
                <a:latin typeface="+mj-lt"/>
              </a:rPr>
              <a:t>Help your child learn their addition and multiplication facts</a:t>
            </a:r>
          </a:p>
          <a:p>
            <a:pPr marL="457200" indent="-457200" eaLnBrk="1" hangingPunct="1">
              <a:spcBef>
                <a:spcPct val="50000"/>
              </a:spcBef>
              <a:buFont typeface="Wingdings" panose="05000000000000000000" pitchFamily="2" charset="2"/>
              <a:buChar char="v"/>
              <a:defRPr/>
            </a:pPr>
            <a:r>
              <a:rPr lang="en-GB" altLang="en-US" sz="2000" dirty="0" smtClean="0">
                <a:latin typeface="+mj-lt"/>
              </a:rPr>
              <a:t>Promote a positive attitude to learning - please don’t share negative school experiences. Ask them carefully crafted questions not just how was your day? Promote positivity!</a:t>
            </a:r>
          </a:p>
          <a:p>
            <a:pPr marL="457200" indent="-457200" eaLnBrk="1" hangingPunct="1">
              <a:spcBef>
                <a:spcPct val="50000"/>
              </a:spcBef>
              <a:buFont typeface="Wingdings" panose="05000000000000000000" pitchFamily="2" charset="2"/>
              <a:buChar char="v"/>
              <a:defRPr/>
            </a:pPr>
            <a:r>
              <a:rPr lang="en-GB" altLang="en-US" sz="2000" dirty="0" smtClean="0">
                <a:latin typeface="+mj-lt"/>
              </a:rPr>
              <a:t>Insist on the basics in writing and in speech at all times (</a:t>
            </a:r>
            <a:r>
              <a:rPr lang="en-GB" altLang="en-US" sz="2000" dirty="0" smtClean="0">
                <a:latin typeface="+mj-lt"/>
              </a:rPr>
              <a:t>GHaSP</a:t>
            </a:r>
            <a:r>
              <a:rPr lang="en-GB" altLang="en-US" sz="2000" dirty="0" smtClean="0">
                <a:latin typeface="+mj-lt"/>
              </a:rPr>
              <a:t>)</a:t>
            </a:r>
          </a:p>
        </p:txBody>
      </p:sp>
      <p:sp>
        <p:nvSpPr>
          <p:cNvPr id="5" name="Rectangle 4"/>
          <p:cNvSpPr txBox="1">
            <a:spLocks noChangeArrowheads="1"/>
          </p:cNvSpPr>
          <p:nvPr/>
        </p:nvSpPr>
        <p:spPr bwMode="auto">
          <a:xfrm>
            <a:off x="539552" y="302618"/>
            <a:ext cx="7772400" cy="8991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eaLnBrk="1" hangingPunct="1"/>
            <a:r>
              <a:rPr lang="en-GB" altLang="en-US" b="1" kern="0" dirty="0" smtClean="0"/>
              <a:t>How to Help</a:t>
            </a:r>
          </a:p>
        </p:txBody>
      </p:sp>
    </p:spTree>
    <p:extLst>
      <p:ext uri="{BB962C8B-B14F-4D97-AF65-F5344CB8AC3E}">
        <p14:creationId xmlns:p14="http://schemas.microsoft.com/office/powerpoint/2010/main" val="1130685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3796" name="Text Box 4"/>
          <p:cNvSpPr txBox="1">
            <a:spLocks noChangeArrowheads="1"/>
          </p:cNvSpPr>
          <p:nvPr/>
        </p:nvSpPr>
        <p:spPr bwMode="auto">
          <a:xfrm>
            <a:off x="827881" y="217165"/>
            <a:ext cx="74882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en-US" sz="2800" b="1" dirty="0"/>
          </a:p>
          <a:p>
            <a:pPr algn="ctr" eaLnBrk="1" hangingPunct="1">
              <a:spcBef>
                <a:spcPct val="50000"/>
              </a:spcBef>
              <a:buFontTx/>
              <a:buNone/>
            </a:pPr>
            <a:r>
              <a:rPr lang="en-GB" altLang="en-US" sz="2800" b="1" dirty="0"/>
              <a:t>Thank you for attending tonight; we hope it has been useful.</a:t>
            </a:r>
          </a:p>
          <a:p>
            <a:pPr algn="ctr" eaLnBrk="1" hangingPunct="1">
              <a:spcBef>
                <a:spcPct val="50000"/>
              </a:spcBef>
              <a:buFontTx/>
              <a:buNone/>
            </a:pPr>
            <a:r>
              <a:rPr lang="en-GB" altLang="en-US" sz="2800" b="1" dirty="0"/>
              <a:t>If there are any general questions, please feel free to ask us after the session. However, if it relates specifically to your child, please feel free to organise a set time with us at another time. </a:t>
            </a:r>
          </a:p>
          <a:p>
            <a:pPr algn="ctr" eaLnBrk="1" hangingPunct="1">
              <a:spcBef>
                <a:spcPct val="50000"/>
              </a:spcBef>
              <a:buFontTx/>
              <a:buNone/>
            </a:pPr>
            <a:r>
              <a:rPr lang="en-GB" altLang="en-US" sz="2800" b="1" dirty="0"/>
              <a:t>We look forward to seeing you at forthcoming parents’ evenings.</a:t>
            </a:r>
          </a:p>
        </p:txBody>
      </p:sp>
      <p:sp>
        <p:nvSpPr>
          <p:cNvPr id="2" name="TextBox 1"/>
          <p:cNvSpPr txBox="1"/>
          <p:nvPr/>
        </p:nvSpPr>
        <p:spPr>
          <a:xfrm>
            <a:off x="323528" y="5289653"/>
            <a:ext cx="8286750" cy="830997"/>
          </a:xfrm>
          <a:prstGeom prst="rect">
            <a:avLst/>
          </a:prstGeom>
          <a:noFill/>
        </p:spPr>
        <p:txBody>
          <a:bodyPr wrap="square" rtlCol="0">
            <a:spAutoFit/>
          </a:bodyPr>
          <a:lstStyle/>
          <a:p>
            <a:pPr algn="ctr"/>
            <a:r>
              <a:rPr lang="en-GB" b="1" dirty="0" smtClean="0">
                <a:solidFill>
                  <a:srgbClr val="FF0000"/>
                </a:solidFill>
              </a:rPr>
              <a:t>Once again, a massive ‘Thank You’ to our wonderful  </a:t>
            </a:r>
            <a:r>
              <a:rPr lang="en-GB" b="1" dirty="0" smtClean="0">
                <a:solidFill>
                  <a:srgbClr val="FF0000"/>
                </a:solidFill>
              </a:rPr>
              <a:t>READING </a:t>
            </a:r>
            <a:r>
              <a:rPr lang="en-GB" b="1" dirty="0" smtClean="0">
                <a:solidFill>
                  <a:srgbClr val="FF0000"/>
                </a:solidFill>
              </a:rPr>
              <a:t>ARMY!</a:t>
            </a:r>
            <a:endParaRPr lang="en-GB" b="1" dirty="0">
              <a:solidFill>
                <a:srgbClr val="FF0000"/>
              </a:solidFill>
            </a:endParaRPr>
          </a:p>
        </p:txBody>
      </p:sp>
    </p:spTree>
    <p:extLst>
      <p:ext uri="{BB962C8B-B14F-4D97-AF65-F5344CB8AC3E}">
        <p14:creationId xmlns:p14="http://schemas.microsoft.com/office/powerpoint/2010/main" val="191404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7172" name="Rectangle 4"/>
          <p:cNvSpPr>
            <a:spLocks noGrp="1" noChangeArrowheads="1"/>
          </p:cNvSpPr>
          <p:nvPr>
            <p:ph type="ctrTitle"/>
          </p:nvPr>
        </p:nvSpPr>
        <p:spPr>
          <a:xfrm>
            <a:off x="971600" y="2255044"/>
            <a:ext cx="7772400" cy="1143000"/>
          </a:xfrm>
        </p:spPr>
        <p:txBody>
          <a:bodyPr/>
          <a:lstStyle/>
          <a:p>
            <a:pPr algn="ctr" eaLnBrk="1" hangingPunct="1"/>
            <a:r>
              <a:rPr lang="en-GB" altLang="en-US" sz="5000" b="1" dirty="0" smtClean="0"/>
              <a:t>Expectations and Daily Organisation</a:t>
            </a:r>
          </a:p>
        </p:txBody>
      </p:sp>
    </p:spTree>
    <p:extLst>
      <p:ext uri="{BB962C8B-B14F-4D97-AF65-F5344CB8AC3E}">
        <p14:creationId xmlns:p14="http://schemas.microsoft.com/office/powerpoint/2010/main" val="1083243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5124" name="Rectangle 5"/>
          <p:cNvSpPr>
            <a:spLocks noGrp="1" noChangeArrowheads="1"/>
          </p:cNvSpPr>
          <p:nvPr>
            <p:ph type="body" idx="1"/>
          </p:nvPr>
        </p:nvSpPr>
        <p:spPr>
          <a:xfrm>
            <a:off x="457200" y="1124744"/>
            <a:ext cx="8229600" cy="6076950"/>
          </a:xfrm>
        </p:spPr>
        <p:txBody>
          <a:bodyPr/>
          <a:lstStyle/>
          <a:p>
            <a:pPr eaLnBrk="1" hangingPunct="1">
              <a:lnSpc>
                <a:spcPct val="80000"/>
              </a:lnSpc>
              <a:buFont typeface="Wingdings" panose="05000000000000000000" pitchFamily="2" charset="2"/>
              <a:buChar char="v"/>
              <a:defRPr/>
            </a:pPr>
            <a:r>
              <a:rPr lang="en-GB" altLang="en-US" sz="2000" dirty="0" smtClean="0"/>
              <a:t>More emphasis on independence and responsibility (Personal organisation</a:t>
            </a:r>
            <a:r>
              <a:rPr lang="en-GB" altLang="en-US" sz="2000" dirty="0"/>
              <a:t>:</a:t>
            </a:r>
            <a:r>
              <a:rPr lang="en-GB" altLang="en-US" sz="2000" dirty="0" smtClean="0"/>
              <a:t> pencil cases, homework, letters, behaviour </a:t>
            </a:r>
            <a:r>
              <a:rPr lang="en-GB" altLang="en-US" sz="2000" dirty="0" smtClean="0"/>
              <a:t>etc.).</a:t>
            </a:r>
            <a:endParaRPr lang="en-GB" altLang="en-US" sz="2000" dirty="0" smtClean="0"/>
          </a:p>
          <a:p>
            <a:pPr marL="0" indent="0" eaLnBrk="1" hangingPunct="1">
              <a:lnSpc>
                <a:spcPct val="80000"/>
              </a:lnSpc>
              <a:buNone/>
              <a:defRPr/>
            </a:pPr>
            <a:r>
              <a:rPr lang="en-GB" altLang="en-US" sz="2000" dirty="0" smtClean="0"/>
              <a:t> </a:t>
            </a:r>
          </a:p>
          <a:p>
            <a:pPr eaLnBrk="1" hangingPunct="1">
              <a:lnSpc>
                <a:spcPct val="80000"/>
              </a:lnSpc>
              <a:buFont typeface="Wingdings" panose="05000000000000000000" pitchFamily="2" charset="2"/>
              <a:buChar char="v"/>
              <a:defRPr/>
            </a:pPr>
            <a:r>
              <a:rPr lang="en-GB" altLang="en-US" sz="2000" dirty="0" smtClean="0"/>
              <a:t>Importance of water bottles (named and refilled regularly).</a:t>
            </a:r>
          </a:p>
          <a:p>
            <a:pPr eaLnBrk="1" hangingPunct="1">
              <a:lnSpc>
                <a:spcPct val="80000"/>
              </a:lnSpc>
              <a:buFont typeface="Wingdings" panose="05000000000000000000" pitchFamily="2" charset="2"/>
              <a:buChar char="v"/>
              <a:defRPr/>
            </a:pPr>
            <a:endParaRPr lang="en-GB" altLang="en-US" sz="2000" dirty="0" smtClean="0"/>
          </a:p>
          <a:p>
            <a:pPr eaLnBrk="1" hangingPunct="1">
              <a:lnSpc>
                <a:spcPct val="80000"/>
              </a:lnSpc>
              <a:buFont typeface="Wingdings" panose="05000000000000000000" pitchFamily="2" charset="2"/>
              <a:buChar char="v"/>
              <a:defRPr/>
            </a:pPr>
            <a:r>
              <a:rPr lang="en-GB" altLang="en-US" sz="2000" dirty="0" smtClean="0"/>
              <a:t>Break time snacks (healthy fruit/veg or similar).</a:t>
            </a:r>
          </a:p>
          <a:p>
            <a:pPr eaLnBrk="1" hangingPunct="1">
              <a:lnSpc>
                <a:spcPct val="80000"/>
              </a:lnSpc>
              <a:buFont typeface="Wingdings" panose="05000000000000000000" pitchFamily="2" charset="2"/>
              <a:buChar char="v"/>
              <a:defRPr/>
            </a:pPr>
            <a:endParaRPr lang="en-GB" altLang="en-US" sz="2000" dirty="0" smtClean="0"/>
          </a:p>
          <a:p>
            <a:pPr eaLnBrk="1" hangingPunct="1">
              <a:lnSpc>
                <a:spcPct val="80000"/>
              </a:lnSpc>
              <a:buFont typeface="Wingdings" panose="05000000000000000000" pitchFamily="2" charset="2"/>
              <a:buChar char="v"/>
              <a:defRPr/>
            </a:pPr>
            <a:r>
              <a:rPr lang="en-GB" altLang="en-US" sz="2000" dirty="0" smtClean="0"/>
              <a:t>PE kits: Everyday to be kept at </a:t>
            </a:r>
            <a:r>
              <a:rPr lang="en-GB" altLang="en-US" sz="2000" dirty="0" smtClean="0"/>
              <a:t>school.</a:t>
            </a:r>
            <a:endParaRPr lang="en-GB" altLang="en-US" sz="2000" dirty="0" smtClean="0"/>
          </a:p>
          <a:p>
            <a:pPr eaLnBrk="1" hangingPunct="1">
              <a:lnSpc>
                <a:spcPct val="80000"/>
              </a:lnSpc>
              <a:buFont typeface="Wingdings" panose="05000000000000000000" pitchFamily="2" charset="2"/>
              <a:buChar char="v"/>
              <a:defRPr/>
            </a:pPr>
            <a:endParaRPr lang="en-GB" altLang="en-US" sz="2000" dirty="0" smtClean="0"/>
          </a:p>
          <a:p>
            <a:pPr eaLnBrk="1" hangingPunct="1">
              <a:lnSpc>
                <a:spcPct val="80000"/>
              </a:lnSpc>
              <a:buFont typeface="Wingdings" panose="05000000000000000000" pitchFamily="2" charset="2"/>
              <a:buChar char="v"/>
              <a:defRPr/>
            </a:pPr>
            <a:r>
              <a:rPr lang="en-GB" altLang="en-US" sz="2000" dirty="0" smtClean="0"/>
              <a:t>Towards the end of the year – swimming kit also needs to be in </a:t>
            </a:r>
            <a:r>
              <a:rPr lang="en-GB" altLang="en-US" sz="2000" dirty="0" smtClean="0"/>
              <a:t>everyday </a:t>
            </a:r>
            <a:r>
              <a:rPr lang="en-GB" altLang="en-US" sz="2000" dirty="0"/>
              <a:t>(+ swimming this </a:t>
            </a:r>
            <a:r>
              <a:rPr lang="en-GB" altLang="en-US" sz="2000" dirty="0" smtClean="0"/>
              <a:t>term on a Tuesday).</a:t>
            </a:r>
            <a:endParaRPr lang="en-GB" altLang="en-US" sz="2000" dirty="0"/>
          </a:p>
          <a:p>
            <a:pPr eaLnBrk="1" hangingPunct="1">
              <a:lnSpc>
                <a:spcPct val="80000"/>
              </a:lnSpc>
              <a:buFont typeface="Wingdings" panose="05000000000000000000" pitchFamily="2" charset="2"/>
              <a:buChar char="v"/>
              <a:defRPr/>
            </a:pPr>
            <a:endParaRPr lang="en-GB" altLang="en-US" sz="2000" dirty="0" smtClean="0"/>
          </a:p>
          <a:p>
            <a:pPr>
              <a:lnSpc>
                <a:spcPct val="80000"/>
              </a:lnSpc>
              <a:buFont typeface="Wingdings" panose="05000000000000000000" pitchFamily="2" charset="2"/>
              <a:buChar char="v"/>
            </a:pPr>
            <a:r>
              <a:rPr lang="en-GB" sz="2000" dirty="0">
                <a:solidFill>
                  <a:srgbClr val="171717"/>
                </a:solidFill>
              </a:rPr>
              <a:t>Talking </a:t>
            </a:r>
            <a:r>
              <a:rPr lang="en-GB" sz="2000" dirty="0" smtClean="0">
                <a:solidFill>
                  <a:srgbClr val="171717"/>
                </a:solidFill>
              </a:rPr>
              <a:t>partners are </a:t>
            </a:r>
            <a:r>
              <a:rPr lang="en-GB" sz="2000" dirty="0">
                <a:solidFill>
                  <a:srgbClr val="171717"/>
                </a:solidFill>
              </a:rPr>
              <a:t>changed every </a:t>
            </a:r>
            <a:r>
              <a:rPr lang="en-GB" sz="2000" dirty="0" smtClean="0">
                <a:solidFill>
                  <a:srgbClr val="171717"/>
                </a:solidFill>
              </a:rPr>
              <a:t>2-3</a:t>
            </a:r>
            <a:r>
              <a:rPr lang="en-GB" sz="2000" dirty="0" smtClean="0">
                <a:solidFill>
                  <a:srgbClr val="171717"/>
                </a:solidFill>
              </a:rPr>
              <a:t> </a:t>
            </a:r>
            <a:r>
              <a:rPr lang="en-GB" sz="2000" dirty="0">
                <a:solidFill>
                  <a:srgbClr val="171717"/>
                </a:solidFill>
              </a:rPr>
              <a:t>weeks to ensure children </a:t>
            </a:r>
            <a:r>
              <a:rPr lang="en-GB" sz="2000" dirty="0">
                <a:solidFill>
                  <a:schemeClr val="accent6">
                    <a:lumMod val="10000"/>
                  </a:schemeClr>
                </a:solidFill>
              </a:rPr>
              <a:t>experience a wide range of partners throughout the year</a:t>
            </a:r>
            <a:r>
              <a:rPr lang="en-GB" sz="2800" dirty="0" smtClean="0">
                <a:solidFill>
                  <a:schemeClr val="accent6">
                    <a:lumMod val="10000"/>
                  </a:schemeClr>
                </a:solidFill>
              </a:rPr>
              <a:t>. </a:t>
            </a:r>
            <a:endParaRPr lang="en-GB" altLang="en-US" sz="1600" dirty="0" smtClean="0"/>
          </a:p>
          <a:p>
            <a:pPr eaLnBrk="1" hangingPunct="1">
              <a:lnSpc>
                <a:spcPct val="80000"/>
              </a:lnSpc>
              <a:buFont typeface="Wingdings" panose="05000000000000000000" pitchFamily="2" charset="2"/>
              <a:buChar char="v"/>
              <a:defRPr/>
            </a:pPr>
            <a:endParaRPr lang="en-GB" altLang="en-US" sz="1600" dirty="0" smtClean="0"/>
          </a:p>
        </p:txBody>
      </p:sp>
    </p:spTree>
    <p:extLst>
      <p:ext uri="{BB962C8B-B14F-4D97-AF65-F5344CB8AC3E}">
        <p14:creationId xmlns:p14="http://schemas.microsoft.com/office/powerpoint/2010/main" val="251674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6148" name="Rectangle 5"/>
          <p:cNvSpPr>
            <a:spLocks noGrp="1" noChangeArrowheads="1"/>
          </p:cNvSpPr>
          <p:nvPr>
            <p:ph type="body" idx="1"/>
          </p:nvPr>
        </p:nvSpPr>
        <p:spPr>
          <a:xfrm>
            <a:off x="457200" y="260648"/>
            <a:ext cx="8229600" cy="5760616"/>
          </a:xfrm>
        </p:spPr>
        <p:txBody>
          <a:bodyPr/>
          <a:lstStyle/>
          <a:p>
            <a:pPr marL="0" indent="0" algn="ctr" eaLnBrk="1" hangingPunct="1">
              <a:lnSpc>
                <a:spcPct val="80000"/>
              </a:lnSpc>
              <a:buNone/>
              <a:defRPr/>
            </a:pPr>
            <a:r>
              <a:rPr lang="en-GB" altLang="en-US" sz="2400" b="1" u="sng" dirty="0" smtClean="0"/>
              <a:t>HOMEWORK </a:t>
            </a:r>
            <a:endParaRPr lang="en-GB" altLang="en-US" sz="2400" b="1" u="sng" dirty="0" smtClean="0"/>
          </a:p>
          <a:p>
            <a:pPr marL="0" indent="0" algn="ctr" eaLnBrk="1" hangingPunct="1">
              <a:lnSpc>
                <a:spcPct val="80000"/>
              </a:lnSpc>
              <a:buNone/>
              <a:defRPr/>
            </a:pPr>
            <a:endParaRPr lang="en-GB" altLang="en-US" sz="2400" b="1" u="sng" dirty="0" smtClean="0"/>
          </a:p>
          <a:p>
            <a:pPr marL="0" indent="0" algn="ctr" eaLnBrk="1" hangingPunct="1">
              <a:lnSpc>
                <a:spcPct val="80000"/>
              </a:lnSpc>
              <a:buNone/>
              <a:defRPr/>
            </a:pPr>
            <a:r>
              <a:rPr lang="en-GB" altLang="en-US" sz="1600" b="1" dirty="0" smtClean="0"/>
              <a:t>Homework will be given out on a Friday and needs to be handed in by the following Thursday or before.  Please ensure all homework is kept in homework folders</a:t>
            </a:r>
            <a:r>
              <a:rPr lang="en-GB" altLang="en-US" sz="1600" b="1" dirty="0" smtClean="0"/>
              <a:t>.</a:t>
            </a:r>
          </a:p>
          <a:p>
            <a:pPr marL="0" indent="0" algn="ctr" eaLnBrk="1" hangingPunct="1">
              <a:lnSpc>
                <a:spcPct val="80000"/>
              </a:lnSpc>
              <a:buNone/>
              <a:defRPr/>
            </a:pPr>
            <a:endParaRPr lang="en-GB" altLang="en-US" sz="1600" b="1" dirty="0" smtClean="0"/>
          </a:p>
          <a:p>
            <a:pPr marL="0" indent="0" eaLnBrk="1" hangingPunct="1">
              <a:lnSpc>
                <a:spcPct val="80000"/>
              </a:lnSpc>
              <a:buNone/>
              <a:defRPr/>
            </a:pPr>
            <a:r>
              <a:rPr lang="en-GB" altLang="en-US" sz="1600" b="1" u="sng" dirty="0" smtClean="0"/>
              <a:t>Reading </a:t>
            </a:r>
            <a:endParaRPr lang="en-GB" altLang="en-US" sz="1600" b="1" u="sng" dirty="0" smtClean="0"/>
          </a:p>
          <a:p>
            <a:pPr marL="0" indent="0" eaLnBrk="1" hangingPunct="1">
              <a:lnSpc>
                <a:spcPct val="80000"/>
              </a:lnSpc>
              <a:buNone/>
              <a:defRPr/>
            </a:pPr>
            <a:endParaRPr lang="en-GB" altLang="en-US" sz="1600" b="1" u="sng" dirty="0" smtClean="0"/>
          </a:p>
          <a:p>
            <a:pPr eaLnBrk="1" hangingPunct="1">
              <a:lnSpc>
                <a:spcPct val="80000"/>
              </a:lnSpc>
              <a:buFont typeface="Wingdings" panose="05000000000000000000" pitchFamily="2" charset="2"/>
              <a:buChar char="v"/>
              <a:defRPr/>
            </a:pPr>
            <a:r>
              <a:rPr lang="en-GB" altLang="en-US" sz="1600" dirty="0" smtClean="0"/>
              <a:t>10-15 minutes of reading five times a </a:t>
            </a:r>
            <a:r>
              <a:rPr lang="en-GB" altLang="en-US" sz="1600" dirty="0" smtClean="0"/>
              <a:t>week. </a:t>
            </a:r>
            <a:r>
              <a:rPr lang="en-GB" altLang="en-US" sz="1600" dirty="0" smtClean="0"/>
              <a:t>Reading to your child is a very powerful learning tool. It provides the opportunity to introduce new vocabulary, model expressive reading, how to read punctuation and you can really concentrate on their comprehension</a:t>
            </a:r>
            <a:r>
              <a:rPr lang="en-GB" altLang="en-US" sz="1600" dirty="0" smtClean="0"/>
              <a:t>. New reading logs support questioning.</a:t>
            </a:r>
            <a:endParaRPr lang="en-GB" altLang="en-US" sz="1600" dirty="0" smtClean="0"/>
          </a:p>
          <a:p>
            <a:pPr eaLnBrk="1" hangingPunct="1">
              <a:lnSpc>
                <a:spcPct val="80000"/>
              </a:lnSpc>
              <a:buFont typeface="Wingdings" panose="05000000000000000000" pitchFamily="2" charset="2"/>
              <a:buChar char="v"/>
              <a:defRPr/>
            </a:pPr>
            <a:r>
              <a:rPr lang="en-GB" altLang="en-US" sz="1600" dirty="0" smtClean="0"/>
              <a:t>Reading Logs need to be kept up-to-date from reading to them to hearing them read.</a:t>
            </a:r>
          </a:p>
          <a:p>
            <a:pPr eaLnBrk="1" hangingPunct="1">
              <a:lnSpc>
                <a:spcPct val="80000"/>
              </a:lnSpc>
              <a:buFont typeface="Wingdings" panose="05000000000000000000" pitchFamily="2" charset="2"/>
              <a:buChar char="v"/>
              <a:defRPr/>
            </a:pPr>
            <a:r>
              <a:rPr lang="en-GB" altLang="en-US" sz="1600" dirty="0" smtClean="0"/>
              <a:t>Please comment on their reading regularly. Reading aloud has a huge impact on their fluency and understanding of texts and new vocabulary.</a:t>
            </a:r>
          </a:p>
          <a:p>
            <a:pPr eaLnBrk="1" hangingPunct="1">
              <a:lnSpc>
                <a:spcPct val="80000"/>
              </a:lnSpc>
              <a:buFont typeface="Wingdings" panose="05000000000000000000" pitchFamily="2" charset="2"/>
              <a:buChar char="v"/>
              <a:defRPr/>
            </a:pPr>
            <a:r>
              <a:rPr lang="en-GB" altLang="en-US" sz="1600" dirty="0" smtClean="0"/>
              <a:t>Questioning and comprehension is really important</a:t>
            </a:r>
            <a:r>
              <a:rPr lang="en-GB" altLang="en-US" sz="1600" dirty="0" smtClean="0"/>
              <a:t>.</a:t>
            </a:r>
          </a:p>
          <a:p>
            <a:pPr eaLnBrk="1" hangingPunct="1">
              <a:lnSpc>
                <a:spcPct val="80000"/>
              </a:lnSpc>
              <a:buFont typeface="Wingdings" panose="05000000000000000000" pitchFamily="2" charset="2"/>
              <a:buChar char="v"/>
              <a:defRPr/>
            </a:pPr>
            <a:r>
              <a:rPr lang="en-GB" altLang="en-US" sz="1600" dirty="0" smtClean="0"/>
              <a:t>The Year 4 Reading Army began this week; this is greatly appreciated and will help to support our children’s reading enormously.</a:t>
            </a:r>
          </a:p>
          <a:p>
            <a:pPr eaLnBrk="1" hangingPunct="1">
              <a:lnSpc>
                <a:spcPct val="80000"/>
              </a:lnSpc>
              <a:buFont typeface="Wingdings" panose="05000000000000000000" pitchFamily="2" charset="2"/>
              <a:buChar char="v"/>
              <a:defRPr/>
            </a:pPr>
            <a:endParaRPr lang="en-GB" altLang="en-US" sz="1600" dirty="0" smtClean="0"/>
          </a:p>
          <a:p>
            <a:pPr marL="0" indent="0" eaLnBrk="1" hangingPunct="1">
              <a:lnSpc>
                <a:spcPct val="80000"/>
              </a:lnSpc>
              <a:buNone/>
              <a:defRPr/>
            </a:pPr>
            <a:r>
              <a:rPr lang="en-GB" altLang="en-US" sz="1600" dirty="0" smtClean="0"/>
              <a:t> </a:t>
            </a:r>
            <a:r>
              <a:rPr lang="en-GB" altLang="en-US" sz="1600" b="1" u="sng" dirty="0" smtClean="0"/>
              <a:t>Writing</a:t>
            </a:r>
          </a:p>
          <a:p>
            <a:pPr marL="0" indent="0" eaLnBrk="1" hangingPunct="1">
              <a:lnSpc>
                <a:spcPct val="80000"/>
              </a:lnSpc>
              <a:buNone/>
              <a:defRPr/>
            </a:pPr>
            <a:endParaRPr lang="en-GB" altLang="en-US" sz="1600" b="1" u="sng" dirty="0" smtClean="0"/>
          </a:p>
          <a:p>
            <a:pPr eaLnBrk="1" hangingPunct="1">
              <a:lnSpc>
                <a:spcPct val="80000"/>
              </a:lnSpc>
              <a:buFont typeface="Wingdings" panose="05000000000000000000" pitchFamily="2" charset="2"/>
              <a:buChar char="v"/>
              <a:defRPr/>
            </a:pPr>
            <a:r>
              <a:rPr lang="en-GB" altLang="en-US" sz="1600" dirty="0" smtClean="0"/>
              <a:t>Approximately </a:t>
            </a:r>
            <a:r>
              <a:rPr lang="en-GB" altLang="en-US" sz="1600" dirty="0" smtClean="0"/>
              <a:t>30 </a:t>
            </a:r>
            <a:r>
              <a:rPr lang="en-GB" altLang="en-US" sz="1600" dirty="0" smtClean="0"/>
              <a:t>minutes work</a:t>
            </a:r>
          </a:p>
          <a:p>
            <a:pPr eaLnBrk="1" hangingPunct="1">
              <a:lnSpc>
                <a:spcPct val="80000"/>
              </a:lnSpc>
              <a:buFont typeface="Wingdings" panose="05000000000000000000" pitchFamily="2" charset="2"/>
              <a:buChar char="v"/>
              <a:defRPr/>
            </a:pPr>
            <a:r>
              <a:rPr lang="en-GB" altLang="en-US" sz="1600" dirty="0" smtClean="0"/>
              <a:t>Homework will be based on work that we have covered throughout the week and could take the form of comprehension activities, grammar and punctuation tasks or creative writing.</a:t>
            </a:r>
          </a:p>
          <a:p>
            <a:pPr eaLnBrk="1" hangingPunct="1">
              <a:lnSpc>
                <a:spcPct val="80000"/>
              </a:lnSpc>
              <a:buFont typeface="Wingdings" panose="05000000000000000000" pitchFamily="2" charset="2"/>
              <a:buChar char="v"/>
              <a:defRPr/>
            </a:pPr>
            <a:endParaRPr lang="en-GB" altLang="en-US" sz="1600" dirty="0" smtClean="0"/>
          </a:p>
          <a:p>
            <a:pPr eaLnBrk="1" hangingPunct="1">
              <a:lnSpc>
                <a:spcPct val="80000"/>
              </a:lnSpc>
              <a:buFont typeface="Wingdings" panose="05000000000000000000" pitchFamily="2" charset="2"/>
              <a:buChar char="v"/>
              <a:defRPr/>
            </a:pPr>
            <a:endParaRPr lang="en-GB" altLang="en-US" sz="1600" dirty="0" smtClean="0"/>
          </a:p>
          <a:p>
            <a:pPr eaLnBrk="1" hangingPunct="1">
              <a:lnSpc>
                <a:spcPct val="80000"/>
              </a:lnSpc>
              <a:buFont typeface="Wingdings" panose="05000000000000000000" pitchFamily="2" charset="2"/>
              <a:buChar char="v"/>
              <a:defRPr/>
            </a:pPr>
            <a:endParaRPr lang="en-GB" altLang="en-US" sz="2400" dirty="0" smtClean="0"/>
          </a:p>
          <a:p>
            <a:pPr eaLnBrk="1" hangingPunct="1">
              <a:lnSpc>
                <a:spcPct val="80000"/>
              </a:lnSpc>
              <a:buFont typeface="Wingdings" panose="05000000000000000000" pitchFamily="2" charset="2"/>
              <a:buChar char="v"/>
              <a:defRPr/>
            </a:pPr>
            <a:endParaRPr lang="en-GB" altLang="en-US" sz="2400" dirty="0" smtClean="0"/>
          </a:p>
          <a:p>
            <a:pPr eaLnBrk="1" hangingPunct="1">
              <a:lnSpc>
                <a:spcPct val="80000"/>
              </a:lnSpc>
              <a:buFont typeface="Wingdings" panose="05000000000000000000" pitchFamily="2" charset="2"/>
              <a:buChar char="v"/>
              <a:defRPr/>
            </a:pPr>
            <a:endParaRPr lang="en-GB" altLang="en-US" sz="2400" dirty="0" smtClean="0">
              <a:solidFill>
                <a:schemeClr val="accent2"/>
              </a:solidFill>
            </a:endParaRPr>
          </a:p>
          <a:p>
            <a:pPr eaLnBrk="1" hangingPunct="1">
              <a:lnSpc>
                <a:spcPct val="80000"/>
              </a:lnSpc>
              <a:buFont typeface="Wingdings" panose="05000000000000000000" pitchFamily="2" charset="2"/>
              <a:buChar char="v"/>
              <a:defRPr/>
            </a:pPr>
            <a:endParaRPr lang="en-GB" altLang="en-US" sz="2400" dirty="0" smtClean="0"/>
          </a:p>
        </p:txBody>
      </p:sp>
    </p:spTree>
    <p:extLst>
      <p:ext uri="{BB962C8B-B14F-4D97-AF65-F5344CB8AC3E}">
        <p14:creationId xmlns:p14="http://schemas.microsoft.com/office/powerpoint/2010/main" val="3569475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6148" name="Rectangle 5"/>
          <p:cNvSpPr>
            <a:spLocks noGrp="1" noChangeArrowheads="1"/>
          </p:cNvSpPr>
          <p:nvPr>
            <p:ph type="body" idx="1"/>
          </p:nvPr>
        </p:nvSpPr>
        <p:spPr>
          <a:xfrm>
            <a:off x="446087" y="455613"/>
            <a:ext cx="8229600" cy="3981499"/>
          </a:xfrm>
        </p:spPr>
        <p:txBody>
          <a:bodyPr/>
          <a:lstStyle/>
          <a:p>
            <a:pPr marL="0" indent="0" eaLnBrk="1" hangingPunct="1">
              <a:lnSpc>
                <a:spcPct val="80000"/>
              </a:lnSpc>
              <a:buNone/>
              <a:defRPr/>
            </a:pPr>
            <a:r>
              <a:rPr lang="en-GB" altLang="en-US" sz="2000" b="1" u="sng" dirty="0" smtClean="0"/>
              <a:t>Spellings</a:t>
            </a:r>
          </a:p>
          <a:p>
            <a:pPr marL="0" indent="0" eaLnBrk="1" hangingPunct="1">
              <a:lnSpc>
                <a:spcPct val="80000"/>
              </a:lnSpc>
              <a:buNone/>
              <a:defRPr/>
            </a:pPr>
            <a:endParaRPr lang="en-GB" altLang="en-US" sz="2000" b="1" u="sng" dirty="0" smtClean="0"/>
          </a:p>
          <a:p>
            <a:pPr eaLnBrk="1" hangingPunct="1">
              <a:lnSpc>
                <a:spcPct val="80000"/>
              </a:lnSpc>
              <a:buFont typeface="Wingdings" panose="05000000000000000000" pitchFamily="2" charset="2"/>
              <a:buChar char="v"/>
              <a:defRPr/>
            </a:pPr>
            <a:r>
              <a:rPr lang="en-GB" altLang="en-US" sz="2000" dirty="0" smtClean="0"/>
              <a:t>A discrete spelling lesson takes place every Monday. We also send home a spelling list that is based around this lesson and the children are tested on these words on a Friday. </a:t>
            </a:r>
          </a:p>
          <a:p>
            <a:pPr marL="0" indent="0">
              <a:buNone/>
              <a:defRPr/>
            </a:pPr>
            <a:endParaRPr lang="en-GB" altLang="en-US" sz="2000" b="1" u="sng" dirty="0" smtClean="0"/>
          </a:p>
          <a:p>
            <a:pPr marL="0" indent="0">
              <a:buNone/>
              <a:defRPr/>
            </a:pPr>
            <a:r>
              <a:rPr lang="en-GB" altLang="en-US" sz="2000" b="1" u="sng" dirty="0" smtClean="0"/>
              <a:t>Maths</a:t>
            </a:r>
          </a:p>
          <a:p>
            <a:pPr marL="0" indent="0">
              <a:buNone/>
              <a:defRPr/>
            </a:pPr>
            <a:endParaRPr lang="en-GB" altLang="en-US" sz="1600" b="1" dirty="0"/>
          </a:p>
          <a:p>
            <a:pPr>
              <a:buFont typeface="Wingdings" panose="05000000000000000000" pitchFamily="2" charset="2"/>
              <a:buChar char="v"/>
              <a:defRPr/>
            </a:pPr>
            <a:r>
              <a:rPr lang="en-GB" altLang="en-US" sz="2000" dirty="0"/>
              <a:t>Approximately </a:t>
            </a:r>
            <a:r>
              <a:rPr lang="en-GB" altLang="en-US" sz="2000" dirty="0" smtClean="0"/>
              <a:t>30 </a:t>
            </a:r>
            <a:r>
              <a:rPr lang="en-GB" altLang="en-US" sz="2000" dirty="0"/>
              <a:t>minutes work.</a:t>
            </a:r>
          </a:p>
          <a:p>
            <a:pPr>
              <a:buFont typeface="Wingdings" panose="05000000000000000000" pitchFamily="2" charset="2"/>
              <a:buChar char="v"/>
              <a:defRPr/>
            </a:pPr>
            <a:r>
              <a:rPr lang="en-GB" altLang="en-US" sz="2000" dirty="0"/>
              <a:t>Linked to objectives throughout the week.</a:t>
            </a:r>
          </a:p>
          <a:p>
            <a:pPr>
              <a:buFont typeface="Wingdings" panose="05000000000000000000" pitchFamily="2" charset="2"/>
              <a:buChar char="v"/>
              <a:defRPr/>
            </a:pPr>
            <a:r>
              <a:rPr lang="en-GB" altLang="en-US" sz="2000" dirty="0"/>
              <a:t>Homework to be completed using </a:t>
            </a:r>
            <a:r>
              <a:rPr lang="en-GB" altLang="en-US" sz="2000" dirty="0" smtClean="0"/>
              <a:t>MyMaths</a:t>
            </a:r>
            <a:r>
              <a:rPr lang="en-GB" altLang="en-US" sz="2000" dirty="0" smtClean="0"/>
              <a:t> </a:t>
            </a:r>
            <a:r>
              <a:rPr lang="en-GB" altLang="en-US" sz="2000" dirty="0"/>
              <a:t>or on sheets.</a:t>
            </a:r>
          </a:p>
          <a:p>
            <a:pPr>
              <a:buFont typeface="Wingdings" panose="05000000000000000000" pitchFamily="2" charset="2"/>
              <a:buChar char="v"/>
              <a:defRPr/>
            </a:pPr>
            <a:r>
              <a:rPr lang="en-GB" altLang="en-US" sz="2000" dirty="0"/>
              <a:t>Times-Tables </a:t>
            </a:r>
            <a:r>
              <a:rPr lang="en-GB" altLang="en-US" sz="2000" dirty="0" smtClean="0"/>
              <a:t>Rockstars</a:t>
            </a:r>
            <a:r>
              <a:rPr lang="en-GB" altLang="en-US" sz="2000" dirty="0" smtClean="0"/>
              <a:t> may also be set as there is a big emphasis on times tables in Year 4 – your child has already received their password for this and for </a:t>
            </a:r>
            <a:r>
              <a:rPr lang="en-GB" altLang="en-US" sz="2000" dirty="0" smtClean="0"/>
              <a:t>MyMaths</a:t>
            </a:r>
            <a:r>
              <a:rPr lang="en-GB" altLang="en-US" sz="2000" dirty="0" smtClean="0"/>
              <a:t>. </a:t>
            </a:r>
            <a:endParaRPr lang="en-GB" altLang="en-US" sz="2000" dirty="0"/>
          </a:p>
          <a:p>
            <a:pPr eaLnBrk="1" hangingPunct="1">
              <a:lnSpc>
                <a:spcPct val="80000"/>
              </a:lnSpc>
              <a:buFont typeface="Wingdings" panose="05000000000000000000" pitchFamily="2" charset="2"/>
              <a:buChar char="v"/>
              <a:defRPr/>
            </a:pPr>
            <a:endParaRPr lang="en-GB" altLang="en-US" sz="1600" dirty="0" smtClean="0"/>
          </a:p>
          <a:p>
            <a:pPr eaLnBrk="1" hangingPunct="1">
              <a:lnSpc>
                <a:spcPct val="80000"/>
              </a:lnSpc>
              <a:buFont typeface="Wingdings" panose="05000000000000000000" pitchFamily="2" charset="2"/>
              <a:buChar char="v"/>
              <a:defRPr/>
            </a:pPr>
            <a:endParaRPr lang="en-GB" altLang="en-US" sz="1600" dirty="0" smtClean="0"/>
          </a:p>
          <a:p>
            <a:pPr eaLnBrk="1" hangingPunct="1">
              <a:lnSpc>
                <a:spcPct val="80000"/>
              </a:lnSpc>
              <a:buFont typeface="Wingdings" panose="05000000000000000000" pitchFamily="2" charset="2"/>
              <a:buChar char="v"/>
              <a:defRPr/>
            </a:pPr>
            <a:endParaRPr lang="en-GB" altLang="en-US" sz="2400" dirty="0" smtClean="0"/>
          </a:p>
          <a:p>
            <a:pPr eaLnBrk="1" hangingPunct="1">
              <a:lnSpc>
                <a:spcPct val="80000"/>
              </a:lnSpc>
              <a:buFont typeface="Wingdings" panose="05000000000000000000" pitchFamily="2" charset="2"/>
              <a:buChar char="v"/>
              <a:defRPr/>
            </a:pPr>
            <a:endParaRPr lang="en-GB" altLang="en-US" sz="2400" dirty="0" smtClean="0"/>
          </a:p>
          <a:p>
            <a:pPr eaLnBrk="1" hangingPunct="1">
              <a:lnSpc>
                <a:spcPct val="80000"/>
              </a:lnSpc>
              <a:buFont typeface="Wingdings" panose="05000000000000000000" pitchFamily="2" charset="2"/>
              <a:buChar char="v"/>
              <a:defRPr/>
            </a:pPr>
            <a:endParaRPr lang="en-GB" altLang="en-US" sz="2400" dirty="0" smtClean="0">
              <a:solidFill>
                <a:schemeClr val="accent2"/>
              </a:solidFill>
            </a:endParaRPr>
          </a:p>
          <a:p>
            <a:pPr eaLnBrk="1" hangingPunct="1">
              <a:lnSpc>
                <a:spcPct val="80000"/>
              </a:lnSpc>
              <a:buFont typeface="Wingdings" panose="05000000000000000000" pitchFamily="2" charset="2"/>
              <a:buChar char="v"/>
              <a:defRPr/>
            </a:pPr>
            <a:endParaRPr lang="en-GB" altLang="en-US" sz="2400" dirty="0" smtClean="0"/>
          </a:p>
        </p:txBody>
      </p:sp>
    </p:spTree>
    <p:extLst>
      <p:ext uri="{BB962C8B-B14F-4D97-AF65-F5344CB8AC3E}">
        <p14:creationId xmlns:p14="http://schemas.microsoft.com/office/powerpoint/2010/main" val="48844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15364" name="Rectangle 4"/>
          <p:cNvSpPr>
            <a:spLocks noGrp="1" noChangeArrowheads="1"/>
          </p:cNvSpPr>
          <p:nvPr>
            <p:ph type="ctrTitle"/>
          </p:nvPr>
        </p:nvSpPr>
        <p:spPr>
          <a:xfrm>
            <a:off x="611188" y="0"/>
            <a:ext cx="7772400" cy="1125538"/>
          </a:xfrm>
        </p:spPr>
        <p:txBody>
          <a:bodyPr/>
          <a:lstStyle/>
          <a:p>
            <a:pPr algn="ctr" eaLnBrk="1" hangingPunct="1"/>
            <a:r>
              <a:rPr lang="en-GB" altLang="en-US" sz="5000" b="1" dirty="0" smtClean="0"/>
              <a:t/>
            </a:r>
            <a:br>
              <a:rPr lang="en-GB" altLang="en-US" sz="5000" b="1" dirty="0" smtClean="0"/>
            </a:br>
            <a:r>
              <a:rPr lang="en-GB" altLang="en-US" sz="5000" b="1" dirty="0" smtClean="0"/>
              <a:t>E-Safety</a:t>
            </a:r>
          </a:p>
        </p:txBody>
      </p:sp>
      <p:sp>
        <p:nvSpPr>
          <p:cNvPr id="15365" name="Rectangle 5"/>
          <p:cNvSpPr>
            <a:spLocks noGrp="1" noChangeArrowheads="1"/>
          </p:cNvSpPr>
          <p:nvPr>
            <p:ph type="subTitle" idx="1"/>
          </p:nvPr>
        </p:nvSpPr>
        <p:spPr>
          <a:xfrm>
            <a:off x="251618" y="1294246"/>
            <a:ext cx="8640763" cy="1657350"/>
          </a:xfrm>
        </p:spPr>
        <p:txBody>
          <a:bodyPr/>
          <a:lstStyle/>
          <a:p>
            <a:pPr eaLnBrk="1" hangingPunct="1">
              <a:lnSpc>
                <a:spcPct val="90000"/>
              </a:lnSpc>
            </a:pPr>
            <a:r>
              <a:rPr lang="en-US" sz="2400" b="1" dirty="0"/>
              <a:t>This is an important issue for children and adults.</a:t>
            </a:r>
          </a:p>
          <a:p>
            <a:pPr eaLnBrk="1" hangingPunct="1">
              <a:lnSpc>
                <a:spcPct val="90000"/>
              </a:lnSpc>
            </a:pPr>
            <a:endParaRPr lang="en-US" sz="2400" b="1" dirty="0"/>
          </a:p>
          <a:p>
            <a:pPr eaLnBrk="1" hangingPunct="1">
              <a:lnSpc>
                <a:spcPct val="90000"/>
              </a:lnSpc>
            </a:pPr>
            <a:r>
              <a:rPr lang="en-US" sz="2400" b="1" dirty="0" smtClean="0"/>
              <a:t>There </a:t>
            </a:r>
            <a:r>
              <a:rPr lang="en-US" sz="2400" b="1" dirty="0"/>
              <a:t>are some documents to </a:t>
            </a:r>
            <a:r>
              <a:rPr lang="en-US" sz="2400" b="1" dirty="0" smtClean="0"/>
              <a:t>support E-Safety on our </a:t>
            </a:r>
            <a:r>
              <a:rPr lang="en-US" sz="2400" b="1" dirty="0" smtClean="0"/>
              <a:t>school website</a:t>
            </a:r>
            <a:r>
              <a:rPr lang="en-US" sz="2400" b="1" dirty="0" smtClean="0"/>
              <a:t>.</a:t>
            </a:r>
          </a:p>
          <a:p>
            <a:pPr eaLnBrk="1" hangingPunct="1">
              <a:lnSpc>
                <a:spcPct val="90000"/>
              </a:lnSpc>
            </a:pPr>
            <a:endParaRPr lang="en-US" sz="2400" b="1" dirty="0"/>
          </a:p>
          <a:p>
            <a:pPr eaLnBrk="1" hangingPunct="1">
              <a:lnSpc>
                <a:spcPct val="90000"/>
              </a:lnSpc>
            </a:pPr>
            <a:r>
              <a:rPr lang="en-US" sz="2400" b="1" dirty="0" smtClean="0"/>
              <a:t>If you should have any concerns or feel we should be notified about any inappropriate online content, please don’t hesitate to let us know.</a:t>
            </a:r>
            <a:endParaRPr lang="en-US" sz="2400" b="1" dirty="0"/>
          </a:p>
        </p:txBody>
      </p:sp>
      <p:pic>
        <p:nvPicPr>
          <p:cNvPr id="1026" name="Picture 2" descr="Image result for e-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224" y="4377964"/>
            <a:ext cx="3565550" cy="171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Elburton logo"/>
          <p:cNvPicPr>
            <a:picLocks noChangeAspect="1" noChangeArrowheads="1"/>
          </p:cNvPicPr>
          <p:nvPr/>
        </p:nvPicPr>
        <p:blipFill>
          <a:blip r:embed="rId2">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80168"/>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17412" name="Rectangle 4"/>
          <p:cNvSpPr>
            <a:spLocks noGrp="1" noChangeArrowheads="1"/>
          </p:cNvSpPr>
          <p:nvPr>
            <p:ph type="ctrTitle"/>
          </p:nvPr>
        </p:nvSpPr>
        <p:spPr>
          <a:xfrm>
            <a:off x="674687" y="2636912"/>
            <a:ext cx="7772400" cy="1143000"/>
          </a:xfrm>
        </p:spPr>
        <p:txBody>
          <a:bodyPr/>
          <a:lstStyle/>
          <a:p>
            <a:pPr algn="ctr" eaLnBrk="1" hangingPunct="1"/>
            <a:r>
              <a:rPr lang="en-GB" altLang="en-US" sz="5000" b="1" dirty="0" smtClean="0"/>
              <a:t/>
            </a:r>
            <a:br>
              <a:rPr lang="en-GB" altLang="en-US" sz="5000" b="1" dirty="0" smtClean="0"/>
            </a:br>
            <a:r>
              <a:rPr lang="en-GB" altLang="en-US" sz="5000" b="1" dirty="0" smtClean="0"/>
              <a:t>Assessment </a:t>
            </a:r>
            <a:br>
              <a:rPr lang="en-GB" altLang="en-US" sz="5000" b="1" dirty="0" smtClean="0"/>
            </a:br>
            <a:endParaRPr lang="en-GB" altLang="en-US" sz="5000" b="1" dirty="0" smtClean="0"/>
          </a:p>
        </p:txBody>
      </p:sp>
    </p:spTree>
    <p:extLst>
      <p:ext uri="{BB962C8B-B14F-4D97-AF65-F5344CB8AC3E}">
        <p14:creationId xmlns:p14="http://schemas.microsoft.com/office/powerpoint/2010/main" val="1824035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528" y="25343"/>
            <a:ext cx="8229600" cy="1143000"/>
          </a:xfrm>
        </p:spPr>
        <p:txBody>
          <a:bodyPr/>
          <a:lstStyle/>
          <a:p>
            <a:pPr algn="ctr"/>
            <a:r>
              <a:rPr lang="en-GB" altLang="en-US" sz="3600" b="1" u="sng" dirty="0" smtClean="0"/>
              <a:t/>
            </a:r>
            <a:br>
              <a:rPr lang="en-GB" altLang="en-US" sz="3600" b="1" u="sng" dirty="0" smtClean="0"/>
            </a:br>
            <a:r>
              <a:rPr lang="en-GB" altLang="en-US" sz="3600" b="1" u="sng" dirty="0" smtClean="0"/>
              <a:t/>
            </a:r>
            <a:br>
              <a:rPr lang="en-GB" altLang="en-US" sz="3600" b="1" u="sng" dirty="0" smtClean="0"/>
            </a:br>
            <a:r>
              <a:rPr lang="en-GB" altLang="en-US" sz="4000" b="1" u="sng" dirty="0" smtClean="0"/>
              <a:t>Assessment</a:t>
            </a:r>
          </a:p>
        </p:txBody>
      </p:sp>
      <p:sp>
        <p:nvSpPr>
          <p:cNvPr id="3" name="Content Placeholder 2"/>
          <p:cNvSpPr>
            <a:spLocks noGrp="1"/>
          </p:cNvSpPr>
          <p:nvPr>
            <p:ph idx="1"/>
          </p:nvPr>
        </p:nvSpPr>
        <p:spPr>
          <a:xfrm>
            <a:off x="539552" y="947388"/>
            <a:ext cx="8229600" cy="5905500"/>
          </a:xfrm>
        </p:spPr>
        <p:txBody>
          <a:bodyPr>
            <a:normAutofit/>
          </a:bodyPr>
          <a:lstStyle/>
          <a:p>
            <a:pPr marL="0" indent="0">
              <a:buFontTx/>
              <a:buNone/>
              <a:defRPr/>
            </a:pPr>
            <a:endParaRPr lang="en-GB" sz="2400" dirty="0" smtClean="0"/>
          </a:p>
          <a:p>
            <a:pPr marL="0" indent="0">
              <a:buFontTx/>
              <a:buNone/>
              <a:defRPr/>
            </a:pPr>
            <a:r>
              <a:rPr lang="en-GB" sz="2400" dirty="0" smtClean="0"/>
              <a:t>Assessment will take place during lessons and from marking books as before. This information will then be used to support children who do not know or understand something. It will help us to target that support where it is needed.</a:t>
            </a:r>
          </a:p>
          <a:p>
            <a:pPr marL="0" indent="0">
              <a:buFontTx/>
              <a:buNone/>
              <a:defRPr/>
            </a:pPr>
            <a:endParaRPr lang="en-GB" sz="2400" dirty="0" smtClean="0"/>
          </a:p>
          <a:p>
            <a:pPr marL="0" indent="0">
              <a:buFontTx/>
              <a:buNone/>
              <a:defRPr/>
            </a:pPr>
            <a:r>
              <a:rPr lang="en-GB" sz="2400" dirty="0" smtClean="0"/>
              <a:t>This will build up to an end of year teacher assessment based on whether children have achieved the Age Related Expectations or not. It will also take account of how well children are able to reason and explain</a:t>
            </a:r>
            <a:r>
              <a:rPr lang="en-GB" sz="2400" dirty="0" smtClean="0"/>
              <a:t>.</a:t>
            </a:r>
          </a:p>
          <a:p>
            <a:pPr marL="0" indent="0">
              <a:buFontTx/>
              <a:buNone/>
              <a:defRPr/>
            </a:pPr>
            <a:endParaRPr lang="en-GB" sz="2400" dirty="0"/>
          </a:p>
          <a:p>
            <a:pPr marL="0" indent="0">
              <a:buFontTx/>
              <a:buNone/>
              <a:defRPr/>
            </a:pPr>
            <a:r>
              <a:rPr lang="en-GB" sz="2400" dirty="0" smtClean="0"/>
              <a:t>We will also be trialling a times tables assessment later in the year.</a:t>
            </a:r>
            <a:endParaRPr lang="en-GB" sz="2400" dirty="0" smtClean="0"/>
          </a:p>
          <a:p>
            <a:pPr marL="0" indent="0">
              <a:buFontTx/>
              <a:buNone/>
              <a:defRPr/>
            </a:pPr>
            <a:endParaRPr lang="en-GB" sz="2400" b="1" dirty="0" smtClean="0"/>
          </a:p>
        </p:txBody>
      </p:sp>
    </p:spTree>
    <p:extLst>
      <p:ext uri="{BB962C8B-B14F-4D97-AF65-F5344CB8AC3E}">
        <p14:creationId xmlns:p14="http://schemas.microsoft.com/office/powerpoint/2010/main" val="1294657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2234</TotalTime>
  <Words>1359</Words>
  <Application>Microsoft Office PowerPoint</Application>
  <PresentationFormat>On-screen Show (4:3)</PresentationFormat>
  <Paragraphs>208</Paragraphs>
  <Slides>22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Comic Sans MS</vt:lpstr>
      <vt:lpstr>Tahoma</vt:lpstr>
      <vt:lpstr>Times New Roman</vt:lpstr>
      <vt:lpstr>Wingdings</vt:lpstr>
      <vt:lpstr>Blueprint</vt:lpstr>
      <vt:lpstr>  Welcome to the  ‘Getting To Know Year 4’ Meeting 2019</vt:lpstr>
      <vt:lpstr>The Teaching Team</vt:lpstr>
      <vt:lpstr>Expectations and Daily Organisation</vt:lpstr>
      <vt:lpstr>PowerPoint Presentation</vt:lpstr>
      <vt:lpstr>PowerPoint Presentation</vt:lpstr>
      <vt:lpstr>PowerPoint Presentation</vt:lpstr>
      <vt:lpstr> E-Safety</vt:lpstr>
      <vt:lpstr> Assessment  </vt:lpstr>
      <vt:lpstr>  Assessment</vt:lpstr>
      <vt:lpstr>Mathematics</vt:lpstr>
      <vt:lpstr>Introduction </vt:lpstr>
      <vt:lpstr>PowerPoint Presentation</vt:lpstr>
      <vt:lpstr>LI: To explore how numbers can be partitioned. </vt:lpstr>
      <vt:lpstr>Importance of responding in a sentence.  </vt:lpstr>
      <vt:lpstr>STEM sentences</vt:lpstr>
      <vt:lpstr>English</vt:lpstr>
      <vt:lpstr>Writing</vt:lpstr>
      <vt:lpstr>Reading</vt:lpstr>
      <vt:lpstr>Reading</vt:lpstr>
      <vt:lpstr>Speaking and Listening</vt:lpstr>
      <vt:lpstr>PowerPoint Presentation</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chantaltillen</dc:creator>
  <cp:lastModifiedBy>Stuart Griggs</cp:lastModifiedBy>
  <cp:revision>114</cp:revision>
  <dcterms:created xsi:type="dcterms:W3CDTF">2008-11-09T17:37:18Z</dcterms:created>
  <dcterms:modified xsi:type="dcterms:W3CDTF">2019-09-18T16:13:41Z</dcterms:modified>
</cp:coreProperties>
</file>